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4" r:id="rId2"/>
    <p:sldId id="287" r:id="rId3"/>
    <p:sldId id="291" r:id="rId4"/>
    <p:sldId id="286" r:id="rId5"/>
    <p:sldId id="290" r:id="rId6"/>
    <p:sldId id="292" r:id="rId7"/>
    <p:sldId id="293" r:id="rId8"/>
    <p:sldId id="406" r:id="rId9"/>
    <p:sldId id="404" r:id="rId10"/>
    <p:sldId id="405" r:id="rId11"/>
    <p:sldId id="407" r:id="rId12"/>
    <p:sldId id="289" r:id="rId13"/>
    <p:sldId id="403" r:id="rId14"/>
    <p:sldId id="397" r:id="rId15"/>
    <p:sldId id="390" r:id="rId16"/>
    <p:sldId id="398" r:id="rId17"/>
    <p:sldId id="399" r:id="rId18"/>
    <p:sldId id="378" r:id="rId19"/>
    <p:sldId id="400" r:id="rId20"/>
    <p:sldId id="401" r:id="rId21"/>
    <p:sldId id="402" r:id="rId22"/>
    <p:sldId id="409" r:id="rId23"/>
    <p:sldId id="256" r:id="rId24"/>
    <p:sldId id="408" r:id="rId25"/>
    <p:sldId id="257" r:id="rId26"/>
    <p:sldId id="260" r:id="rId27"/>
    <p:sldId id="294" r:id="rId28"/>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963" autoAdjust="0"/>
  </p:normalViewPr>
  <p:slideViewPr>
    <p:cSldViewPr snapToGrid="0">
      <p:cViewPr varScale="1">
        <p:scale>
          <a:sx n="60" d="100"/>
          <a:sy n="60" d="100"/>
        </p:scale>
        <p:origin x="908" y="3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Combination of Ingredients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gradFill rotWithShape="1">
                <a:gsLst>
                  <a:gs pos="0">
                    <a:schemeClr val="accent1">
                      <a:tint val="97000"/>
                      <a:satMod val="100000"/>
                      <a:lumMod val="102000"/>
                    </a:schemeClr>
                  </a:gs>
                  <a:gs pos="50000">
                    <a:schemeClr val="accent1">
                      <a:shade val="100000"/>
                      <a:satMod val="103000"/>
                      <a:lumMod val="100000"/>
                    </a:schemeClr>
                  </a:gs>
                  <a:gs pos="100000">
                    <a:schemeClr val="accent1">
                      <a:shade val="93000"/>
                      <a:satMod val="110000"/>
                      <a:lumMod val="99000"/>
                    </a:schemeClr>
                  </a:gs>
                </a:gsLst>
                <a:lin ang="5400000" scaled="0"/>
              </a:gradFill>
              <a:ln>
                <a:noFill/>
              </a:ln>
              <a:effectLst/>
              <a:sp3d/>
            </c:spPr>
            <c:extLst>
              <c:ext xmlns:c16="http://schemas.microsoft.com/office/drawing/2014/chart" uri="{C3380CC4-5D6E-409C-BE32-E72D297353CC}">
                <c16:uniqueId val="{00000001-6076-433C-8858-648DA659F121}"/>
              </c:ext>
            </c:extLst>
          </c:dPt>
          <c:dPt>
            <c:idx val="1"/>
            <c:bubble3D val="0"/>
            <c:spPr>
              <a:gradFill rotWithShape="1">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a:noFill/>
              </a:ln>
              <a:effectLst/>
              <a:sp3d/>
            </c:spPr>
            <c:extLst>
              <c:ext xmlns:c16="http://schemas.microsoft.com/office/drawing/2014/chart" uri="{C3380CC4-5D6E-409C-BE32-E72D297353CC}">
                <c16:uniqueId val="{00000003-6076-433C-8858-648DA659F121}"/>
              </c:ext>
            </c:extLst>
          </c:dPt>
          <c:dPt>
            <c:idx val="2"/>
            <c:bubble3D val="0"/>
            <c:spPr>
              <a:gradFill rotWithShape="1">
                <a:gsLst>
                  <a:gs pos="0">
                    <a:schemeClr val="accent3">
                      <a:tint val="97000"/>
                      <a:satMod val="100000"/>
                      <a:lumMod val="102000"/>
                    </a:schemeClr>
                  </a:gs>
                  <a:gs pos="50000">
                    <a:schemeClr val="accent3">
                      <a:shade val="100000"/>
                      <a:satMod val="103000"/>
                      <a:lumMod val="100000"/>
                    </a:schemeClr>
                  </a:gs>
                  <a:gs pos="100000">
                    <a:schemeClr val="accent3">
                      <a:shade val="93000"/>
                      <a:satMod val="110000"/>
                      <a:lumMod val="99000"/>
                    </a:schemeClr>
                  </a:gs>
                </a:gsLst>
                <a:lin ang="5400000" scaled="0"/>
              </a:gradFill>
              <a:ln>
                <a:noFill/>
              </a:ln>
              <a:effectLst/>
              <a:sp3d/>
            </c:spPr>
            <c:extLst>
              <c:ext xmlns:c16="http://schemas.microsoft.com/office/drawing/2014/chart" uri="{C3380CC4-5D6E-409C-BE32-E72D297353CC}">
                <c16:uniqueId val="{00000005-6076-433C-8858-648DA659F121}"/>
              </c:ext>
            </c:extLst>
          </c:dPt>
          <c:dPt>
            <c:idx val="3"/>
            <c:bubble3D val="0"/>
            <c:spPr>
              <a:gradFill rotWithShape="1">
                <a:gsLst>
                  <a:gs pos="0">
                    <a:schemeClr val="accent4">
                      <a:tint val="97000"/>
                      <a:satMod val="100000"/>
                      <a:lumMod val="102000"/>
                    </a:schemeClr>
                  </a:gs>
                  <a:gs pos="50000">
                    <a:schemeClr val="accent4">
                      <a:shade val="100000"/>
                      <a:satMod val="103000"/>
                      <a:lumMod val="100000"/>
                    </a:schemeClr>
                  </a:gs>
                  <a:gs pos="100000">
                    <a:schemeClr val="accent4">
                      <a:shade val="93000"/>
                      <a:satMod val="110000"/>
                      <a:lumMod val="99000"/>
                    </a:schemeClr>
                  </a:gs>
                </a:gsLst>
                <a:lin ang="5400000" scaled="0"/>
              </a:gradFill>
              <a:ln>
                <a:noFill/>
              </a:ln>
              <a:effectLst/>
              <a:sp3d/>
            </c:spPr>
            <c:extLst>
              <c:ext xmlns:c16="http://schemas.microsoft.com/office/drawing/2014/chart" uri="{C3380CC4-5D6E-409C-BE32-E72D297353CC}">
                <c16:uniqueId val="{00000007-6076-433C-8858-648DA659F121}"/>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00FA-49F0-B291-AD4458B1F416}"/>
              </c:ext>
            </c:extLst>
          </c:dPt>
          <c:cat>
            <c:strRef>
              <c:f>Sheet1!$A$2:$A$6</c:f>
              <c:strCache>
                <c:ptCount val="5"/>
                <c:pt idx="0">
                  <c:v>Sentences</c:v>
                </c:pt>
                <c:pt idx="1">
                  <c:v>Methods</c:v>
                </c:pt>
                <c:pt idx="2">
                  <c:v>Punctuation</c:v>
                </c:pt>
                <c:pt idx="3">
                  <c:v>Structure</c:v>
                </c:pt>
                <c:pt idx="4">
                  <c:v>Vocabulary</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0-CC13-47AD-A746-15EBC07BF4F3}"/>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0241593182562722E-2"/>
          <c:y val="0.7935025852368377"/>
          <c:w val="0.95015399915842014"/>
          <c:h val="0.20599801348221045"/>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E240E-282B-45D0-B62B-CF9F7B62AEF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7BF3BA99-8E8B-4B91-8453-D2E0BE466BCF}">
      <dgm:prSet phldrT="[Text]" custT="1"/>
      <dgm:spPr>
        <a:solidFill>
          <a:srgbClr val="00B050"/>
        </a:solidFill>
      </dgm:spPr>
      <dgm:t>
        <a:bodyPr/>
        <a:lstStyle/>
        <a:p>
          <a:r>
            <a:rPr lang="en-GB" sz="2000" b="1" dirty="0"/>
            <a:t>Kindness</a:t>
          </a:r>
        </a:p>
      </dgm:t>
    </dgm:pt>
    <dgm:pt modelId="{E86CFB08-D443-45EE-891D-6B7575E87EBD}" type="parTrans" cxnId="{E583BA53-3B49-461E-8236-EBF04FDD2F39}">
      <dgm:prSet/>
      <dgm:spPr/>
      <dgm:t>
        <a:bodyPr/>
        <a:lstStyle/>
        <a:p>
          <a:endParaRPr lang="en-GB"/>
        </a:p>
      </dgm:t>
    </dgm:pt>
    <dgm:pt modelId="{694C8054-2F7F-49E3-BFE1-ABBE05414F9F}" type="sibTrans" cxnId="{E583BA53-3B49-461E-8236-EBF04FDD2F39}">
      <dgm:prSet/>
      <dgm:spPr/>
      <dgm:t>
        <a:bodyPr/>
        <a:lstStyle/>
        <a:p>
          <a:endParaRPr lang="en-GB"/>
        </a:p>
      </dgm:t>
    </dgm:pt>
    <dgm:pt modelId="{5F4DFEB8-46C9-48DA-B499-D7245CC81EF6}">
      <dgm:prSet custT="1"/>
      <dgm:spPr>
        <a:solidFill>
          <a:schemeClr val="accent1"/>
        </a:solidFill>
      </dgm:spPr>
      <dgm:t>
        <a:bodyPr/>
        <a:lstStyle/>
        <a:p>
          <a:r>
            <a:rPr lang="en-GB" sz="2200" b="1" dirty="0"/>
            <a:t>Achieving Excellence Together</a:t>
          </a:r>
        </a:p>
      </dgm:t>
    </dgm:pt>
    <dgm:pt modelId="{8A7A9A70-55F2-441F-98FA-9C79256F54B1}" type="parTrans" cxnId="{5A3959EE-29A7-4941-BB81-E6964CA13B85}">
      <dgm:prSet/>
      <dgm:spPr/>
      <dgm:t>
        <a:bodyPr/>
        <a:lstStyle/>
        <a:p>
          <a:endParaRPr lang="en-GB"/>
        </a:p>
      </dgm:t>
    </dgm:pt>
    <dgm:pt modelId="{FD070324-3C75-4236-852F-0FCE1DE542B9}" type="sibTrans" cxnId="{5A3959EE-29A7-4941-BB81-E6964CA13B85}">
      <dgm:prSet/>
      <dgm:spPr/>
      <dgm:t>
        <a:bodyPr/>
        <a:lstStyle/>
        <a:p>
          <a:endParaRPr lang="en-GB"/>
        </a:p>
      </dgm:t>
    </dgm:pt>
    <dgm:pt modelId="{2BF246FF-B3A0-4D29-B431-8A1054FFB456}">
      <dgm:prSet phldrT="[Text]" custT="1"/>
      <dgm:spPr>
        <a:solidFill>
          <a:srgbClr val="FF0000"/>
        </a:solidFill>
      </dgm:spPr>
      <dgm:t>
        <a:bodyPr/>
        <a:lstStyle/>
        <a:p>
          <a:r>
            <a:rPr lang="en-GB" sz="1800" b="1" dirty="0"/>
            <a:t>Aspiration</a:t>
          </a:r>
          <a:endParaRPr lang="en-GB" sz="2000" b="1" dirty="0"/>
        </a:p>
      </dgm:t>
    </dgm:pt>
    <dgm:pt modelId="{FC515CBF-CD8F-48AA-98F1-9E8175B6FB93}" type="parTrans" cxnId="{DE5D66C3-510E-4C78-A6F1-4B3F660035BA}">
      <dgm:prSet/>
      <dgm:spPr/>
      <dgm:t>
        <a:bodyPr/>
        <a:lstStyle/>
        <a:p>
          <a:endParaRPr lang="en-GB"/>
        </a:p>
      </dgm:t>
    </dgm:pt>
    <dgm:pt modelId="{5F1C7715-0837-4185-B31F-0DDE00E557A2}" type="sibTrans" cxnId="{DE5D66C3-510E-4C78-A6F1-4B3F660035BA}">
      <dgm:prSet/>
      <dgm:spPr/>
      <dgm:t>
        <a:bodyPr/>
        <a:lstStyle/>
        <a:p>
          <a:endParaRPr lang="en-GB"/>
        </a:p>
      </dgm:t>
    </dgm:pt>
    <dgm:pt modelId="{D89AC4B3-EB10-49D7-8CB7-FFA5CA3FFABF}">
      <dgm:prSet phldrT="[Text]" custT="1"/>
      <dgm:spPr>
        <a:solidFill>
          <a:srgbClr val="7030A0"/>
        </a:solidFill>
      </dgm:spPr>
      <dgm:t>
        <a:bodyPr/>
        <a:lstStyle/>
        <a:p>
          <a:r>
            <a:rPr lang="en-GB" sz="1400" b="1" dirty="0"/>
            <a:t>Perseverance</a:t>
          </a:r>
          <a:endParaRPr lang="en-GB" sz="1500" b="1" dirty="0"/>
        </a:p>
      </dgm:t>
    </dgm:pt>
    <dgm:pt modelId="{69D16371-AC27-4D15-ABED-E7BACC98E100}" type="parTrans" cxnId="{8AEE4141-1A6A-4E05-A340-5995AED371A6}">
      <dgm:prSet/>
      <dgm:spPr/>
      <dgm:t>
        <a:bodyPr/>
        <a:lstStyle/>
        <a:p>
          <a:endParaRPr lang="en-GB"/>
        </a:p>
      </dgm:t>
    </dgm:pt>
    <dgm:pt modelId="{1A5A1FE6-F88A-483C-9D52-0EEADC7C3AAB}" type="sibTrans" cxnId="{8AEE4141-1A6A-4E05-A340-5995AED371A6}">
      <dgm:prSet/>
      <dgm:spPr/>
      <dgm:t>
        <a:bodyPr/>
        <a:lstStyle/>
        <a:p>
          <a:endParaRPr lang="en-GB"/>
        </a:p>
      </dgm:t>
    </dgm:pt>
    <dgm:pt modelId="{E213837E-0CF6-448D-AD5E-F8721E156578}" type="pres">
      <dgm:prSet presAssocID="{968E240E-282B-45D0-B62B-CF9F7B62AEF0}" presName="Name0" presStyleCnt="0">
        <dgm:presLayoutVars>
          <dgm:chMax val="1"/>
          <dgm:dir/>
          <dgm:animLvl val="ctr"/>
          <dgm:resizeHandles val="exact"/>
        </dgm:presLayoutVars>
      </dgm:prSet>
      <dgm:spPr/>
    </dgm:pt>
    <dgm:pt modelId="{73765856-8EA6-4002-9DC1-FAD6895531AE}" type="pres">
      <dgm:prSet presAssocID="{5F4DFEB8-46C9-48DA-B499-D7245CC81EF6}" presName="centerShape" presStyleLbl="node0" presStyleIdx="0" presStyleCnt="1" custScaleX="109615" custScaleY="106792" custLinFactNeighborX="810" custLinFactNeighborY="1453"/>
      <dgm:spPr/>
    </dgm:pt>
    <dgm:pt modelId="{1B7DA42D-5EDD-4D9D-8E3A-C33FD4109106}" type="pres">
      <dgm:prSet presAssocID="{7BF3BA99-8E8B-4B91-8453-D2E0BE466BCF}" presName="node" presStyleLbl="node1" presStyleIdx="0" presStyleCnt="3" custScaleX="125711" custScaleY="125711" custRadScaleRad="94514" custRadScaleInc="2051">
        <dgm:presLayoutVars>
          <dgm:bulletEnabled val="1"/>
        </dgm:presLayoutVars>
      </dgm:prSet>
      <dgm:spPr/>
    </dgm:pt>
    <dgm:pt modelId="{CA74E5CB-C6EF-45BD-B1B2-D25866CCFEB3}" type="pres">
      <dgm:prSet presAssocID="{7BF3BA99-8E8B-4B91-8453-D2E0BE466BCF}" presName="dummy" presStyleCnt="0"/>
      <dgm:spPr/>
    </dgm:pt>
    <dgm:pt modelId="{153F1A6B-1465-44FE-8566-15CD359355CF}" type="pres">
      <dgm:prSet presAssocID="{694C8054-2F7F-49E3-BFE1-ABBE05414F9F}" presName="sibTrans" presStyleLbl="sibTrans2D1" presStyleIdx="0" presStyleCnt="3" custLinFactNeighborX="362" custLinFactNeighborY="362"/>
      <dgm:spPr/>
    </dgm:pt>
    <dgm:pt modelId="{BC762ED1-0C16-4853-9275-A82BC51B2890}" type="pres">
      <dgm:prSet presAssocID="{2BF246FF-B3A0-4D29-B431-8A1054FFB456}" presName="node" presStyleLbl="node1" presStyleIdx="1" presStyleCnt="3" custScaleX="125711" custScaleY="125711">
        <dgm:presLayoutVars>
          <dgm:bulletEnabled val="1"/>
        </dgm:presLayoutVars>
      </dgm:prSet>
      <dgm:spPr/>
    </dgm:pt>
    <dgm:pt modelId="{5CDA8EF1-19F5-4194-8677-B737C885D002}" type="pres">
      <dgm:prSet presAssocID="{2BF246FF-B3A0-4D29-B431-8A1054FFB456}" presName="dummy" presStyleCnt="0"/>
      <dgm:spPr/>
    </dgm:pt>
    <dgm:pt modelId="{9F3961DF-C7BE-4E9A-8B1D-0AE209AB5587}" type="pres">
      <dgm:prSet presAssocID="{5F1C7715-0837-4185-B31F-0DDE00E557A2}" presName="sibTrans" presStyleLbl="sibTrans2D1" presStyleIdx="1" presStyleCnt="3"/>
      <dgm:spPr/>
    </dgm:pt>
    <dgm:pt modelId="{69B7C491-7325-46F5-8858-14107F9686C2}" type="pres">
      <dgm:prSet presAssocID="{D89AC4B3-EB10-49D7-8CB7-FFA5CA3FFABF}" presName="node" presStyleLbl="node1" presStyleIdx="2" presStyleCnt="3" custScaleX="125711" custScaleY="125711">
        <dgm:presLayoutVars>
          <dgm:bulletEnabled val="1"/>
        </dgm:presLayoutVars>
      </dgm:prSet>
      <dgm:spPr/>
    </dgm:pt>
    <dgm:pt modelId="{9EEC80F8-2FF8-4294-B196-04FCC111A3C5}" type="pres">
      <dgm:prSet presAssocID="{D89AC4B3-EB10-49D7-8CB7-FFA5CA3FFABF}" presName="dummy" presStyleCnt="0"/>
      <dgm:spPr/>
    </dgm:pt>
    <dgm:pt modelId="{85EC58CB-78AF-48C0-B158-AF21A1A08CF0}" type="pres">
      <dgm:prSet presAssocID="{1A5A1FE6-F88A-483C-9D52-0EEADC7C3AAB}" presName="sibTrans" presStyleLbl="sibTrans2D1" presStyleIdx="2" presStyleCnt="3"/>
      <dgm:spPr/>
    </dgm:pt>
  </dgm:ptLst>
  <dgm:cxnLst>
    <dgm:cxn modelId="{88C36707-671F-46C2-A24F-EF77B439156A}" type="presOf" srcId="{5F1C7715-0837-4185-B31F-0DDE00E557A2}" destId="{9F3961DF-C7BE-4E9A-8B1D-0AE209AB5587}" srcOrd="0" destOrd="0" presId="urn:microsoft.com/office/officeart/2005/8/layout/radial6"/>
    <dgm:cxn modelId="{0122ED23-B930-4138-B07E-4A686C60D9EA}" type="presOf" srcId="{2BF246FF-B3A0-4D29-B431-8A1054FFB456}" destId="{BC762ED1-0C16-4853-9275-A82BC51B2890}" srcOrd="0" destOrd="0" presId="urn:microsoft.com/office/officeart/2005/8/layout/radial6"/>
    <dgm:cxn modelId="{8AEE4141-1A6A-4E05-A340-5995AED371A6}" srcId="{5F4DFEB8-46C9-48DA-B499-D7245CC81EF6}" destId="{D89AC4B3-EB10-49D7-8CB7-FFA5CA3FFABF}" srcOrd="2" destOrd="0" parTransId="{69D16371-AC27-4D15-ABED-E7BACC98E100}" sibTransId="{1A5A1FE6-F88A-483C-9D52-0EEADC7C3AAB}"/>
    <dgm:cxn modelId="{0324F462-D817-4FF9-94D2-E07E86D1DEFD}" type="presOf" srcId="{D89AC4B3-EB10-49D7-8CB7-FFA5CA3FFABF}" destId="{69B7C491-7325-46F5-8858-14107F9686C2}" srcOrd="0" destOrd="0" presId="urn:microsoft.com/office/officeart/2005/8/layout/radial6"/>
    <dgm:cxn modelId="{D327DF4E-5406-4D11-90AB-7495BAE20349}" type="presOf" srcId="{968E240E-282B-45D0-B62B-CF9F7B62AEF0}" destId="{E213837E-0CF6-448D-AD5E-F8721E156578}" srcOrd="0" destOrd="0" presId="urn:microsoft.com/office/officeart/2005/8/layout/radial6"/>
    <dgm:cxn modelId="{DF3C1F73-6A3D-46D6-8248-570984323E7D}" type="presOf" srcId="{1A5A1FE6-F88A-483C-9D52-0EEADC7C3AAB}" destId="{85EC58CB-78AF-48C0-B158-AF21A1A08CF0}" srcOrd="0" destOrd="0" presId="urn:microsoft.com/office/officeart/2005/8/layout/radial6"/>
    <dgm:cxn modelId="{E583BA53-3B49-461E-8236-EBF04FDD2F39}" srcId="{5F4DFEB8-46C9-48DA-B499-D7245CC81EF6}" destId="{7BF3BA99-8E8B-4B91-8453-D2E0BE466BCF}" srcOrd="0" destOrd="0" parTransId="{E86CFB08-D443-45EE-891D-6B7575E87EBD}" sibTransId="{694C8054-2F7F-49E3-BFE1-ABBE05414F9F}"/>
    <dgm:cxn modelId="{CA09D758-0BFF-4D00-B296-47E3BE4D2C33}" type="presOf" srcId="{7BF3BA99-8E8B-4B91-8453-D2E0BE466BCF}" destId="{1B7DA42D-5EDD-4D9D-8E3A-C33FD4109106}" srcOrd="0" destOrd="0" presId="urn:microsoft.com/office/officeart/2005/8/layout/radial6"/>
    <dgm:cxn modelId="{AD1CC18A-4951-4716-8F16-A6CFB7471F1C}" type="presOf" srcId="{5F4DFEB8-46C9-48DA-B499-D7245CC81EF6}" destId="{73765856-8EA6-4002-9DC1-FAD6895531AE}" srcOrd="0" destOrd="0" presId="urn:microsoft.com/office/officeart/2005/8/layout/radial6"/>
    <dgm:cxn modelId="{DE5D66C3-510E-4C78-A6F1-4B3F660035BA}" srcId="{5F4DFEB8-46C9-48DA-B499-D7245CC81EF6}" destId="{2BF246FF-B3A0-4D29-B431-8A1054FFB456}" srcOrd="1" destOrd="0" parTransId="{FC515CBF-CD8F-48AA-98F1-9E8175B6FB93}" sibTransId="{5F1C7715-0837-4185-B31F-0DDE00E557A2}"/>
    <dgm:cxn modelId="{8F78B1D1-BCD6-4E1E-BA98-39A546F9E075}" type="presOf" srcId="{694C8054-2F7F-49E3-BFE1-ABBE05414F9F}" destId="{153F1A6B-1465-44FE-8566-15CD359355CF}" srcOrd="0" destOrd="0" presId="urn:microsoft.com/office/officeart/2005/8/layout/radial6"/>
    <dgm:cxn modelId="{5A3959EE-29A7-4941-BB81-E6964CA13B85}" srcId="{968E240E-282B-45D0-B62B-CF9F7B62AEF0}" destId="{5F4DFEB8-46C9-48DA-B499-D7245CC81EF6}" srcOrd="0" destOrd="0" parTransId="{8A7A9A70-55F2-441F-98FA-9C79256F54B1}" sibTransId="{FD070324-3C75-4236-852F-0FCE1DE542B9}"/>
    <dgm:cxn modelId="{FEDA7F18-4592-4BE4-A74F-90DA095300CC}" type="presParOf" srcId="{E213837E-0CF6-448D-AD5E-F8721E156578}" destId="{73765856-8EA6-4002-9DC1-FAD6895531AE}" srcOrd="0" destOrd="0" presId="urn:microsoft.com/office/officeart/2005/8/layout/radial6"/>
    <dgm:cxn modelId="{AEB57E3D-BA4D-445C-9B09-CA9B1D2119CC}" type="presParOf" srcId="{E213837E-0CF6-448D-AD5E-F8721E156578}" destId="{1B7DA42D-5EDD-4D9D-8E3A-C33FD4109106}" srcOrd="1" destOrd="0" presId="urn:microsoft.com/office/officeart/2005/8/layout/radial6"/>
    <dgm:cxn modelId="{812A21F7-4493-4A8E-AFE4-4654360D7BD0}" type="presParOf" srcId="{E213837E-0CF6-448D-AD5E-F8721E156578}" destId="{CA74E5CB-C6EF-45BD-B1B2-D25866CCFEB3}" srcOrd="2" destOrd="0" presId="urn:microsoft.com/office/officeart/2005/8/layout/radial6"/>
    <dgm:cxn modelId="{34867F3C-D0D7-45B4-AF1C-463D8574ACE6}" type="presParOf" srcId="{E213837E-0CF6-448D-AD5E-F8721E156578}" destId="{153F1A6B-1465-44FE-8566-15CD359355CF}" srcOrd="3" destOrd="0" presId="urn:microsoft.com/office/officeart/2005/8/layout/radial6"/>
    <dgm:cxn modelId="{19253567-D100-4988-A790-7985F20DE4E7}" type="presParOf" srcId="{E213837E-0CF6-448D-AD5E-F8721E156578}" destId="{BC762ED1-0C16-4853-9275-A82BC51B2890}" srcOrd="4" destOrd="0" presId="urn:microsoft.com/office/officeart/2005/8/layout/radial6"/>
    <dgm:cxn modelId="{92F9A403-877F-44AD-901A-00B2C8EBE93C}" type="presParOf" srcId="{E213837E-0CF6-448D-AD5E-F8721E156578}" destId="{5CDA8EF1-19F5-4194-8677-B737C885D002}" srcOrd="5" destOrd="0" presId="urn:microsoft.com/office/officeart/2005/8/layout/radial6"/>
    <dgm:cxn modelId="{82AEEC95-C142-4690-82E4-96A213414F58}" type="presParOf" srcId="{E213837E-0CF6-448D-AD5E-F8721E156578}" destId="{9F3961DF-C7BE-4E9A-8B1D-0AE209AB5587}" srcOrd="6" destOrd="0" presId="urn:microsoft.com/office/officeart/2005/8/layout/radial6"/>
    <dgm:cxn modelId="{87901D91-2ECA-4A4D-ABEB-406B3F0A267A}" type="presParOf" srcId="{E213837E-0CF6-448D-AD5E-F8721E156578}" destId="{69B7C491-7325-46F5-8858-14107F9686C2}" srcOrd="7" destOrd="0" presId="urn:microsoft.com/office/officeart/2005/8/layout/radial6"/>
    <dgm:cxn modelId="{B61B73FF-3836-4573-9D33-4BF3D2E03C15}" type="presParOf" srcId="{E213837E-0CF6-448D-AD5E-F8721E156578}" destId="{9EEC80F8-2FF8-4294-B196-04FCC111A3C5}" srcOrd="8" destOrd="0" presId="urn:microsoft.com/office/officeart/2005/8/layout/radial6"/>
    <dgm:cxn modelId="{9936D7CE-6029-4531-91F6-165E332561AB}" type="presParOf" srcId="{E213837E-0CF6-448D-AD5E-F8721E156578}" destId="{85EC58CB-78AF-48C0-B158-AF21A1A08CF0}"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8E240E-282B-45D0-B62B-CF9F7B62AEF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7BF3BA99-8E8B-4B91-8453-D2E0BE466BCF}">
      <dgm:prSet phldrT="[Text]" custT="1"/>
      <dgm:spPr>
        <a:solidFill>
          <a:srgbClr val="00B050"/>
        </a:solidFill>
      </dgm:spPr>
      <dgm:t>
        <a:bodyPr/>
        <a:lstStyle/>
        <a:p>
          <a:r>
            <a:rPr lang="en-GB" sz="2000" b="1" dirty="0"/>
            <a:t>Kindness</a:t>
          </a:r>
        </a:p>
      </dgm:t>
    </dgm:pt>
    <dgm:pt modelId="{E86CFB08-D443-45EE-891D-6B7575E87EBD}" type="parTrans" cxnId="{E583BA53-3B49-461E-8236-EBF04FDD2F39}">
      <dgm:prSet/>
      <dgm:spPr/>
      <dgm:t>
        <a:bodyPr/>
        <a:lstStyle/>
        <a:p>
          <a:endParaRPr lang="en-GB"/>
        </a:p>
      </dgm:t>
    </dgm:pt>
    <dgm:pt modelId="{694C8054-2F7F-49E3-BFE1-ABBE05414F9F}" type="sibTrans" cxnId="{E583BA53-3B49-461E-8236-EBF04FDD2F39}">
      <dgm:prSet/>
      <dgm:spPr/>
      <dgm:t>
        <a:bodyPr/>
        <a:lstStyle/>
        <a:p>
          <a:endParaRPr lang="en-GB"/>
        </a:p>
      </dgm:t>
    </dgm:pt>
    <dgm:pt modelId="{5F4DFEB8-46C9-48DA-B499-D7245CC81EF6}">
      <dgm:prSet custT="1"/>
      <dgm:spPr>
        <a:solidFill>
          <a:schemeClr val="accent1"/>
        </a:solidFill>
      </dgm:spPr>
      <dgm:t>
        <a:bodyPr/>
        <a:lstStyle/>
        <a:p>
          <a:r>
            <a:rPr lang="en-GB" sz="2200" b="1" dirty="0"/>
            <a:t>Achieving Excellence Together</a:t>
          </a:r>
        </a:p>
      </dgm:t>
    </dgm:pt>
    <dgm:pt modelId="{8A7A9A70-55F2-441F-98FA-9C79256F54B1}" type="parTrans" cxnId="{5A3959EE-29A7-4941-BB81-E6964CA13B85}">
      <dgm:prSet/>
      <dgm:spPr/>
      <dgm:t>
        <a:bodyPr/>
        <a:lstStyle/>
        <a:p>
          <a:endParaRPr lang="en-GB"/>
        </a:p>
      </dgm:t>
    </dgm:pt>
    <dgm:pt modelId="{FD070324-3C75-4236-852F-0FCE1DE542B9}" type="sibTrans" cxnId="{5A3959EE-29A7-4941-BB81-E6964CA13B85}">
      <dgm:prSet/>
      <dgm:spPr/>
      <dgm:t>
        <a:bodyPr/>
        <a:lstStyle/>
        <a:p>
          <a:endParaRPr lang="en-GB"/>
        </a:p>
      </dgm:t>
    </dgm:pt>
    <dgm:pt modelId="{2BF246FF-B3A0-4D29-B431-8A1054FFB456}">
      <dgm:prSet phldrT="[Text]" custT="1"/>
      <dgm:spPr>
        <a:solidFill>
          <a:srgbClr val="FF0000"/>
        </a:solidFill>
      </dgm:spPr>
      <dgm:t>
        <a:bodyPr/>
        <a:lstStyle/>
        <a:p>
          <a:r>
            <a:rPr lang="en-GB" sz="1800" b="1" dirty="0"/>
            <a:t>Aspiration</a:t>
          </a:r>
          <a:endParaRPr lang="en-GB" sz="2000" b="1" dirty="0"/>
        </a:p>
      </dgm:t>
    </dgm:pt>
    <dgm:pt modelId="{FC515CBF-CD8F-48AA-98F1-9E8175B6FB93}" type="parTrans" cxnId="{DE5D66C3-510E-4C78-A6F1-4B3F660035BA}">
      <dgm:prSet/>
      <dgm:spPr/>
      <dgm:t>
        <a:bodyPr/>
        <a:lstStyle/>
        <a:p>
          <a:endParaRPr lang="en-GB"/>
        </a:p>
      </dgm:t>
    </dgm:pt>
    <dgm:pt modelId="{5F1C7715-0837-4185-B31F-0DDE00E557A2}" type="sibTrans" cxnId="{DE5D66C3-510E-4C78-A6F1-4B3F660035BA}">
      <dgm:prSet/>
      <dgm:spPr/>
      <dgm:t>
        <a:bodyPr/>
        <a:lstStyle/>
        <a:p>
          <a:endParaRPr lang="en-GB"/>
        </a:p>
      </dgm:t>
    </dgm:pt>
    <dgm:pt modelId="{D89AC4B3-EB10-49D7-8CB7-FFA5CA3FFABF}">
      <dgm:prSet phldrT="[Text]" custT="1"/>
      <dgm:spPr>
        <a:solidFill>
          <a:srgbClr val="7030A0"/>
        </a:solidFill>
      </dgm:spPr>
      <dgm:t>
        <a:bodyPr/>
        <a:lstStyle/>
        <a:p>
          <a:r>
            <a:rPr lang="en-GB" sz="1400" b="1" dirty="0"/>
            <a:t>Perseverance</a:t>
          </a:r>
          <a:endParaRPr lang="en-GB" sz="1500" b="1" dirty="0"/>
        </a:p>
      </dgm:t>
    </dgm:pt>
    <dgm:pt modelId="{69D16371-AC27-4D15-ABED-E7BACC98E100}" type="parTrans" cxnId="{8AEE4141-1A6A-4E05-A340-5995AED371A6}">
      <dgm:prSet/>
      <dgm:spPr/>
      <dgm:t>
        <a:bodyPr/>
        <a:lstStyle/>
        <a:p>
          <a:endParaRPr lang="en-GB"/>
        </a:p>
      </dgm:t>
    </dgm:pt>
    <dgm:pt modelId="{1A5A1FE6-F88A-483C-9D52-0EEADC7C3AAB}" type="sibTrans" cxnId="{8AEE4141-1A6A-4E05-A340-5995AED371A6}">
      <dgm:prSet/>
      <dgm:spPr/>
      <dgm:t>
        <a:bodyPr/>
        <a:lstStyle/>
        <a:p>
          <a:endParaRPr lang="en-GB"/>
        </a:p>
      </dgm:t>
    </dgm:pt>
    <dgm:pt modelId="{E213837E-0CF6-448D-AD5E-F8721E156578}" type="pres">
      <dgm:prSet presAssocID="{968E240E-282B-45D0-B62B-CF9F7B62AEF0}" presName="Name0" presStyleCnt="0">
        <dgm:presLayoutVars>
          <dgm:chMax val="1"/>
          <dgm:dir/>
          <dgm:animLvl val="ctr"/>
          <dgm:resizeHandles val="exact"/>
        </dgm:presLayoutVars>
      </dgm:prSet>
      <dgm:spPr/>
    </dgm:pt>
    <dgm:pt modelId="{73765856-8EA6-4002-9DC1-FAD6895531AE}" type="pres">
      <dgm:prSet presAssocID="{5F4DFEB8-46C9-48DA-B499-D7245CC81EF6}" presName="centerShape" presStyleLbl="node0" presStyleIdx="0" presStyleCnt="1" custScaleX="109615" custScaleY="106792" custLinFactNeighborX="810" custLinFactNeighborY="1453"/>
      <dgm:spPr/>
    </dgm:pt>
    <dgm:pt modelId="{1B7DA42D-5EDD-4D9D-8E3A-C33FD4109106}" type="pres">
      <dgm:prSet presAssocID="{7BF3BA99-8E8B-4B91-8453-D2E0BE466BCF}" presName="node" presStyleLbl="node1" presStyleIdx="0" presStyleCnt="3" custScaleX="125711" custScaleY="125711" custRadScaleRad="94514" custRadScaleInc="2051">
        <dgm:presLayoutVars>
          <dgm:bulletEnabled val="1"/>
        </dgm:presLayoutVars>
      </dgm:prSet>
      <dgm:spPr/>
    </dgm:pt>
    <dgm:pt modelId="{CA74E5CB-C6EF-45BD-B1B2-D25866CCFEB3}" type="pres">
      <dgm:prSet presAssocID="{7BF3BA99-8E8B-4B91-8453-D2E0BE466BCF}" presName="dummy" presStyleCnt="0"/>
      <dgm:spPr/>
    </dgm:pt>
    <dgm:pt modelId="{153F1A6B-1465-44FE-8566-15CD359355CF}" type="pres">
      <dgm:prSet presAssocID="{694C8054-2F7F-49E3-BFE1-ABBE05414F9F}" presName="sibTrans" presStyleLbl="sibTrans2D1" presStyleIdx="0" presStyleCnt="3" custLinFactNeighborX="362" custLinFactNeighborY="362"/>
      <dgm:spPr/>
    </dgm:pt>
    <dgm:pt modelId="{BC762ED1-0C16-4853-9275-A82BC51B2890}" type="pres">
      <dgm:prSet presAssocID="{2BF246FF-B3A0-4D29-B431-8A1054FFB456}" presName="node" presStyleLbl="node1" presStyleIdx="1" presStyleCnt="3" custScaleX="125711" custScaleY="125711">
        <dgm:presLayoutVars>
          <dgm:bulletEnabled val="1"/>
        </dgm:presLayoutVars>
      </dgm:prSet>
      <dgm:spPr/>
    </dgm:pt>
    <dgm:pt modelId="{5CDA8EF1-19F5-4194-8677-B737C885D002}" type="pres">
      <dgm:prSet presAssocID="{2BF246FF-B3A0-4D29-B431-8A1054FFB456}" presName="dummy" presStyleCnt="0"/>
      <dgm:spPr/>
    </dgm:pt>
    <dgm:pt modelId="{9F3961DF-C7BE-4E9A-8B1D-0AE209AB5587}" type="pres">
      <dgm:prSet presAssocID="{5F1C7715-0837-4185-B31F-0DDE00E557A2}" presName="sibTrans" presStyleLbl="sibTrans2D1" presStyleIdx="1" presStyleCnt="3"/>
      <dgm:spPr/>
    </dgm:pt>
    <dgm:pt modelId="{69B7C491-7325-46F5-8858-14107F9686C2}" type="pres">
      <dgm:prSet presAssocID="{D89AC4B3-EB10-49D7-8CB7-FFA5CA3FFABF}" presName="node" presStyleLbl="node1" presStyleIdx="2" presStyleCnt="3" custScaleX="125711" custScaleY="125711">
        <dgm:presLayoutVars>
          <dgm:bulletEnabled val="1"/>
        </dgm:presLayoutVars>
      </dgm:prSet>
      <dgm:spPr/>
    </dgm:pt>
    <dgm:pt modelId="{9EEC80F8-2FF8-4294-B196-04FCC111A3C5}" type="pres">
      <dgm:prSet presAssocID="{D89AC4B3-EB10-49D7-8CB7-FFA5CA3FFABF}" presName="dummy" presStyleCnt="0"/>
      <dgm:spPr/>
    </dgm:pt>
    <dgm:pt modelId="{85EC58CB-78AF-48C0-B158-AF21A1A08CF0}" type="pres">
      <dgm:prSet presAssocID="{1A5A1FE6-F88A-483C-9D52-0EEADC7C3AAB}" presName="sibTrans" presStyleLbl="sibTrans2D1" presStyleIdx="2" presStyleCnt="3"/>
      <dgm:spPr/>
    </dgm:pt>
  </dgm:ptLst>
  <dgm:cxnLst>
    <dgm:cxn modelId="{88C36707-671F-46C2-A24F-EF77B439156A}" type="presOf" srcId="{5F1C7715-0837-4185-B31F-0DDE00E557A2}" destId="{9F3961DF-C7BE-4E9A-8B1D-0AE209AB5587}" srcOrd="0" destOrd="0" presId="urn:microsoft.com/office/officeart/2005/8/layout/radial6"/>
    <dgm:cxn modelId="{0122ED23-B930-4138-B07E-4A686C60D9EA}" type="presOf" srcId="{2BF246FF-B3A0-4D29-B431-8A1054FFB456}" destId="{BC762ED1-0C16-4853-9275-A82BC51B2890}" srcOrd="0" destOrd="0" presId="urn:microsoft.com/office/officeart/2005/8/layout/radial6"/>
    <dgm:cxn modelId="{8AEE4141-1A6A-4E05-A340-5995AED371A6}" srcId="{5F4DFEB8-46C9-48DA-B499-D7245CC81EF6}" destId="{D89AC4B3-EB10-49D7-8CB7-FFA5CA3FFABF}" srcOrd="2" destOrd="0" parTransId="{69D16371-AC27-4D15-ABED-E7BACC98E100}" sibTransId="{1A5A1FE6-F88A-483C-9D52-0EEADC7C3AAB}"/>
    <dgm:cxn modelId="{0324F462-D817-4FF9-94D2-E07E86D1DEFD}" type="presOf" srcId="{D89AC4B3-EB10-49D7-8CB7-FFA5CA3FFABF}" destId="{69B7C491-7325-46F5-8858-14107F9686C2}" srcOrd="0" destOrd="0" presId="urn:microsoft.com/office/officeart/2005/8/layout/radial6"/>
    <dgm:cxn modelId="{D327DF4E-5406-4D11-90AB-7495BAE20349}" type="presOf" srcId="{968E240E-282B-45D0-B62B-CF9F7B62AEF0}" destId="{E213837E-0CF6-448D-AD5E-F8721E156578}" srcOrd="0" destOrd="0" presId="urn:microsoft.com/office/officeart/2005/8/layout/radial6"/>
    <dgm:cxn modelId="{DF3C1F73-6A3D-46D6-8248-570984323E7D}" type="presOf" srcId="{1A5A1FE6-F88A-483C-9D52-0EEADC7C3AAB}" destId="{85EC58CB-78AF-48C0-B158-AF21A1A08CF0}" srcOrd="0" destOrd="0" presId="urn:microsoft.com/office/officeart/2005/8/layout/radial6"/>
    <dgm:cxn modelId="{E583BA53-3B49-461E-8236-EBF04FDD2F39}" srcId="{5F4DFEB8-46C9-48DA-B499-D7245CC81EF6}" destId="{7BF3BA99-8E8B-4B91-8453-D2E0BE466BCF}" srcOrd="0" destOrd="0" parTransId="{E86CFB08-D443-45EE-891D-6B7575E87EBD}" sibTransId="{694C8054-2F7F-49E3-BFE1-ABBE05414F9F}"/>
    <dgm:cxn modelId="{CA09D758-0BFF-4D00-B296-47E3BE4D2C33}" type="presOf" srcId="{7BF3BA99-8E8B-4B91-8453-D2E0BE466BCF}" destId="{1B7DA42D-5EDD-4D9D-8E3A-C33FD4109106}" srcOrd="0" destOrd="0" presId="urn:microsoft.com/office/officeart/2005/8/layout/radial6"/>
    <dgm:cxn modelId="{AD1CC18A-4951-4716-8F16-A6CFB7471F1C}" type="presOf" srcId="{5F4DFEB8-46C9-48DA-B499-D7245CC81EF6}" destId="{73765856-8EA6-4002-9DC1-FAD6895531AE}" srcOrd="0" destOrd="0" presId="urn:microsoft.com/office/officeart/2005/8/layout/radial6"/>
    <dgm:cxn modelId="{DE5D66C3-510E-4C78-A6F1-4B3F660035BA}" srcId="{5F4DFEB8-46C9-48DA-B499-D7245CC81EF6}" destId="{2BF246FF-B3A0-4D29-B431-8A1054FFB456}" srcOrd="1" destOrd="0" parTransId="{FC515CBF-CD8F-48AA-98F1-9E8175B6FB93}" sibTransId="{5F1C7715-0837-4185-B31F-0DDE00E557A2}"/>
    <dgm:cxn modelId="{8F78B1D1-BCD6-4E1E-BA98-39A546F9E075}" type="presOf" srcId="{694C8054-2F7F-49E3-BFE1-ABBE05414F9F}" destId="{153F1A6B-1465-44FE-8566-15CD359355CF}" srcOrd="0" destOrd="0" presId="urn:microsoft.com/office/officeart/2005/8/layout/radial6"/>
    <dgm:cxn modelId="{5A3959EE-29A7-4941-BB81-E6964CA13B85}" srcId="{968E240E-282B-45D0-B62B-CF9F7B62AEF0}" destId="{5F4DFEB8-46C9-48DA-B499-D7245CC81EF6}" srcOrd="0" destOrd="0" parTransId="{8A7A9A70-55F2-441F-98FA-9C79256F54B1}" sibTransId="{FD070324-3C75-4236-852F-0FCE1DE542B9}"/>
    <dgm:cxn modelId="{FEDA7F18-4592-4BE4-A74F-90DA095300CC}" type="presParOf" srcId="{E213837E-0CF6-448D-AD5E-F8721E156578}" destId="{73765856-8EA6-4002-9DC1-FAD6895531AE}" srcOrd="0" destOrd="0" presId="urn:microsoft.com/office/officeart/2005/8/layout/radial6"/>
    <dgm:cxn modelId="{AEB57E3D-BA4D-445C-9B09-CA9B1D2119CC}" type="presParOf" srcId="{E213837E-0CF6-448D-AD5E-F8721E156578}" destId="{1B7DA42D-5EDD-4D9D-8E3A-C33FD4109106}" srcOrd="1" destOrd="0" presId="urn:microsoft.com/office/officeart/2005/8/layout/radial6"/>
    <dgm:cxn modelId="{812A21F7-4493-4A8E-AFE4-4654360D7BD0}" type="presParOf" srcId="{E213837E-0CF6-448D-AD5E-F8721E156578}" destId="{CA74E5CB-C6EF-45BD-B1B2-D25866CCFEB3}" srcOrd="2" destOrd="0" presId="urn:microsoft.com/office/officeart/2005/8/layout/radial6"/>
    <dgm:cxn modelId="{34867F3C-D0D7-45B4-AF1C-463D8574ACE6}" type="presParOf" srcId="{E213837E-0CF6-448D-AD5E-F8721E156578}" destId="{153F1A6B-1465-44FE-8566-15CD359355CF}" srcOrd="3" destOrd="0" presId="urn:microsoft.com/office/officeart/2005/8/layout/radial6"/>
    <dgm:cxn modelId="{19253567-D100-4988-A790-7985F20DE4E7}" type="presParOf" srcId="{E213837E-0CF6-448D-AD5E-F8721E156578}" destId="{BC762ED1-0C16-4853-9275-A82BC51B2890}" srcOrd="4" destOrd="0" presId="urn:microsoft.com/office/officeart/2005/8/layout/radial6"/>
    <dgm:cxn modelId="{92F9A403-877F-44AD-901A-00B2C8EBE93C}" type="presParOf" srcId="{E213837E-0CF6-448D-AD5E-F8721E156578}" destId="{5CDA8EF1-19F5-4194-8677-B737C885D002}" srcOrd="5" destOrd="0" presId="urn:microsoft.com/office/officeart/2005/8/layout/radial6"/>
    <dgm:cxn modelId="{82AEEC95-C142-4690-82E4-96A213414F58}" type="presParOf" srcId="{E213837E-0CF6-448D-AD5E-F8721E156578}" destId="{9F3961DF-C7BE-4E9A-8B1D-0AE209AB5587}" srcOrd="6" destOrd="0" presId="urn:microsoft.com/office/officeart/2005/8/layout/radial6"/>
    <dgm:cxn modelId="{87901D91-2ECA-4A4D-ABEB-406B3F0A267A}" type="presParOf" srcId="{E213837E-0CF6-448D-AD5E-F8721E156578}" destId="{69B7C491-7325-46F5-8858-14107F9686C2}" srcOrd="7" destOrd="0" presId="urn:microsoft.com/office/officeart/2005/8/layout/radial6"/>
    <dgm:cxn modelId="{B61B73FF-3836-4573-9D33-4BF3D2E03C15}" type="presParOf" srcId="{E213837E-0CF6-448D-AD5E-F8721E156578}" destId="{9EEC80F8-2FF8-4294-B196-04FCC111A3C5}" srcOrd="8" destOrd="0" presId="urn:microsoft.com/office/officeart/2005/8/layout/radial6"/>
    <dgm:cxn modelId="{9936D7CE-6029-4531-91F6-165E332561AB}" type="presParOf" srcId="{E213837E-0CF6-448D-AD5E-F8721E156578}" destId="{85EC58CB-78AF-48C0-B158-AF21A1A08CF0}"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8E240E-282B-45D0-B62B-CF9F7B62AEF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7BF3BA99-8E8B-4B91-8453-D2E0BE466BCF}">
      <dgm:prSet phldrT="[Text]" custT="1"/>
      <dgm:spPr>
        <a:solidFill>
          <a:srgbClr val="00B050"/>
        </a:solidFill>
      </dgm:spPr>
      <dgm:t>
        <a:bodyPr/>
        <a:lstStyle/>
        <a:p>
          <a:r>
            <a:rPr lang="en-GB" sz="2000" b="1" dirty="0"/>
            <a:t>Kindness</a:t>
          </a:r>
        </a:p>
      </dgm:t>
    </dgm:pt>
    <dgm:pt modelId="{E86CFB08-D443-45EE-891D-6B7575E87EBD}" type="parTrans" cxnId="{E583BA53-3B49-461E-8236-EBF04FDD2F39}">
      <dgm:prSet/>
      <dgm:spPr/>
      <dgm:t>
        <a:bodyPr/>
        <a:lstStyle/>
        <a:p>
          <a:endParaRPr lang="en-GB"/>
        </a:p>
      </dgm:t>
    </dgm:pt>
    <dgm:pt modelId="{694C8054-2F7F-49E3-BFE1-ABBE05414F9F}" type="sibTrans" cxnId="{E583BA53-3B49-461E-8236-EBF04FDD2F39}">
      <dgm:prSet/>
      <dgm:spPr/>
      <dgm:t>
        <a:bodyPr/>
        <a:lstStyle/>
        <a:p>
          <a:endParaRPr lang="en-GB"/>
        </a:p>
      </dgm:t>
    </dgm:pt>
    <dgm:pt modelId="{5F4DFEB8-46C9-48DA-B499-D7245CC81EF6}">
      <dgm:prSet custT="1"/>
      <dgm:spPr>
        <a:solidFill>
          <a:schemeClr val="accent1"/>
        </a:solidFill>
      </dgm:spPr>
      <dgm:t>
        <a:bodyPr/>
        <a:lstStyle/>
        <a:p>
          <a:r>
            <a:rPr lang="en-GB" sz="2200" b="1" dirty="0"/>
            <a:t>Achieving Excellence Together</a:t>
          </a:r>
        </a:p>
      </dgm:t>
    </dgm:pt>
    <dgm:pt modelId="{8A7A9A70-55F2-441F-98FA-9C79256F54B1}" type="parTrans" cxnId="{5A3959EE-29A7-4941-BB81-E6964CA13B85}">
      <dgm:prSet/>
      <dgm:spPr/>
      <dgm:t>
        <a:bodyPr/>
        <a:lstStyle/>
        <a:p>
          <a:endParaRPr lang="en-GB"/>
        </a:p>
      </dgm:t>
    </dgm:pt>
    <dgm:pt modelId="{FD070324-3C75-4236-852F-0FCE1DE542B9}" type="sibTrans" cxnId="{5A3959EE-29A7-4941-BB81-E6964CA13B85}">
      <dgm:prSet/>
      <dgm:spPr/>
      <dgm:t>
        <a:bodyPr/>
        <a:lstStyle/>
        <a:p>
          <a:endParaRPr lang="en-GB"/>
        </a:p>
      </dgm:t>
    </dgm:pt>
    <dgm:pt modelId="{2BF246FF-B3A0-4D29-B431-8A1054FFB456}">
      <dgm:prSet phldrT="[Text]" custT="1"/>
      <dgm:spPr>
        <a:solidFill>
          <a:srgbClr val="FF0000"/>
        </a:solidFill>
      </dgm:spPr>
      <dgm:t>
        <a:bodyPr/>
        <a:lstStyle/>
        <a:p>
          <a:r>
            <a:rPr lang="en-GB" sz="1800" b="1" dirty="0"/>
            <a:t>Aspiration</a:t>
          </a:r>
          <a:endParaRPr lang="en-GB" sz="2000" b="1" dirty="0"/>
        </a:p>
      </dgm:t>
    </dgm:pt>
    <dgm:pt modelId="{FC515CBF-CD8F-48AA-98F1-9E8175B6FB93}" type="parTrans" cxnId="{DE5D66C3-510E-4C78-A6F1-4B3F660035BA}">
      <dgm:prSet/>
      <dgm:spPr/>
      <dgm:t>
        <a:bodyPr/>
        <a:lstStyle/>
        <a:p>
          <a:endParaRPr lang="en-GB"/>
        </a:p>
      </dgm:t>
    </dgm:pt>
    <dgm:pt modelId="{5F1C7715-0837-4185-B31F-0DDE00E557A2}" type="sibTrans" cxnId="{DE5D66C3-510E-4C78-A6F1-4B3F660035BA}">
      <dgm:prSet/>
      <dgm:spPr/>
      <dgm:t>
        <a:bodyPr/>
        <a:lstStyle/>
        <a:p>
          <a:endParaRPr lang="en-GB"/>
        </a:p>
      </dgm:t>
    </dgm:pt>
    <dgm:pt modelId="{D89AC4B3-EB10-49D7-8CB7-FFA5CA3FFABF}">
      <dgm:prSet phldrT="[Text]" custT="1"/>
      <dgm:spPr>
        <a:solidFill>
          <a:srgbClr val="7030A0"/>
        </a:solidFill>
      </dgm:spPr>
      <dgm:t>
        <a:bodyPr/>
        <a:lstStyle/>
        <a:p>
          <a:r>
            <a:rPr lang="en-GB" sz="1400" b="1" dirty="0"/>
            <a:t>Perseverance</a:t>
          </a:r>
          <a:endParaRPr lang="en-GB" sz="1500" b="1" dirty="0"/>
        </a:p>
      </dgm:t>
    </dgm:pt>
    <dgm:pt modelId="{69D16371-AC27-4D15-ABED-E7BACC98E100}" type="parTrans" cxnId="{8AEE4141-1A6A-4E05-A340-5995AED371A6}">
      <dgm:prSet/>
      <dgm:spPr/>
      <dgm:t>
        <a:bodyPr/>
        <a:lstStyle/>
        <a:p>
          <a:endParaRPr lang="en-GB"/>
        </a:p>
      </dgm:t>
    </dgm:pt>
    <dgm:pt modelId="{1A5A1FE6-F88A-483C-9D52-0EEADC7C3AAB}" type="sibTrans" cxnId="{8AEE4141-1A6A-4E05-A340-5995AED371A6}">
      <dgm:prSet/>
      <dgm:spPr/>
      <dgm:t>
        <a:bodyPr/>
        <a:lstStyle/>
        <a:p>
          <a:endParaRPr lang="en-GB"/>
        </a:p>
      </dgm:t>
    </dgm:pt>
    <dgm:pt modelId="{E213837E-0CF6-448D-AD5E-F8721E156578}" type="pres">
      <dgm:prSet presAssocID="{968E240E-282B-45D0-B62B-CF9F7B62AEF0}" presName="Name0" presStyleCnt="0">
        <dgm:presLayoutVars>
          <dgm:chMax val="1"/>
          <dgm:dir/>
          <dgm:animLvl val="ctr"/>
          <dgm:resizeHandles val="exact"/>
        </dgm:presLayoutVars>
      </dgm:prSet>
      <dgm:spPr/>
    </dgm:pt>
    <dgm:pt modelId="{73765856-8EA6-4002-9DC1-FAD6895531AE}" type="pres">
      <dgm:prSet presAssocID="{5F4DFEB8-46C9-48DA-B499-D7245CC81EF6}" presName="centerShape" presStyleLbl="node0" presStyleIdx="0" presStyleCnt="1" custScaleX="109615" custScaleY="106792" custLinFactNeighborX="810" custLinFactNeighborY="1453"/>
      <dgm:spPr/>
    </dgm:pt>
    <dgm:pt modelId="{1B7DA42D-5EDD-4D9D-8E3A-C33FD4109106}" type="pres">
      <dgm:prSet presAssocID="{7BF3BA99-8E8B-4B91-8453-D2E0BE466BCF}" presName="node" presStyleLbl="node1" presStyleIdx="0" presStyleCnt="3" custScaleX="125711" custScaleY="125711" custRadScaleRad="94514" custRadScaleInc="2051">
        <dgm:presLayoutVars>
          <dgm:bulletEnabled val="1"/>
        </dgm:presLayoutVars>
      </dgm:prSet>
      <dgm:spPr/>
    </dgm:pt>
    <dgm:pt modelId="{CA74E5CB-C6EF-45BD-B1B2-D25866CCFEB3}" type="pres">
      <dgm:prSet presAssocID="{7BF3BA99-8E8B-4B91-8453-D2E0BE466BCF}" presName="dummy" presStyleCnt="0"/>
      <dgm:spPr/>
    </dgm:pt>
    <dgm:pt modelId="{153F1A6B-1465-44FE-8566-15CD359355CF}" type="pres">
      <dgm:prSet presAssocID="{694C8054-2F7F-49E3-BFE1-ABBE05414F9F}" presName="sibTrans" presStyleLbl="sibTrans2D1" presStyleIdx="0" presStyleCnt="3" custLinFactNeighborX="362" custLinFactNeighborY="362"/>
      <dgm:spPr/>
    </dgm:pt>
    <dgm:pt modelId="{BC762ED1-0C16-4853-9275-A82BC51B2890}" type="pres">
      <dgm:prSet presAssocID="{2BF246FF-B3A0-4D29-B431-8A1054FFB456}" presName="node" presStyleLbl="node1" presStyleIdx="1" presStyleCnt="3" custScaleX="125711" custScaleY="125711">
        <dgm:presLayoutVars>
          <dgm:bulletEnabled val="1"/>
        </dgm:presLayoutVars>
      </dgm:prSet>
      <dgm:spPr/>
    </dgm:pt>
    <dgm:pt modelId="{5CDA8EF1-19F5-4194-8677-B737C885D002}" type="pres">
      <dgm:prSet presAssocID="{2BF246FF-B3A0-4D29-B431-8A1054FFB456}" presName="dummy" presStyleCnt="0"/>
      <dgm:spPr/>
    </dgm:pt>
    <dgm:pt modelId="{9F3961DF-C7BE-4E9A-8B1D-0AE209AB5587}" type="pres">
      <dgm:prSet presAssocID="{5F1C7715-0837-4185-B31F-0DDE00E557A2}" presName="sibTrans" presStyleLbl="sibTrans2D1" presStyleIdx="1" presStyleCnt="3"/>
      <dgm:spPr/>
    </dgm:pt>
    <dgm:pt modelId="{69B7C491-7325-46F5-8858-14107F9686C2}" type="pres">
      <dgm:prSet presAssocID="{D89AC4B3-EB10-49D7-8CB7-FFA5CA3FFABF}" presName="node" presStyleLbl="node1" presStyleIdx="2" presStyleCnt="3" custScaleX="125711" custScaleY="125711">
        <dgm:presLayoutVars>
          <dgm:bulletEnabled val="1"/>
        </dgm:presLayoutVars>
      </dgm:prSet>
      <dgm:spPr/>
    </dgm:pt>
    <dgm:pt modelId="{9EEC80F8-2FF8-4294-B196-04FCC111A3C5}" type="pres">
      <dgm:prSet presAssocID="{D89AC4B3-EB10-49D7-8CB7-FFA5CA3FFABF}" presName="dummy" presStyleCnt="0"/>
      <dgm:spPr/>
    </dgm:pt>
    <dgm:pt modelId="{85EC58CB-78AF-48C0-B158-AF21A1A08CF0}" type="pres">
      <dgm:prSet presAssocID="{1A5A1FE6-F88A-483C-9D52-0EEADC7C3AAB}" presName="sibTrans" presStyleLbl="sibTrans2D1" presStyleIdx="2" presStyleCnt="3"/>
      <dgm:spPr/>
    </dgm:pt>
  </dgm:ptLst>
  <dgm:cxnLst>
    <dgm:cxn modelId="{88C36707-671F-46C2-A24F-EF77B439156A}" type="presOf" srcId="{5F1C7715-0837-4185-B31F-0DDE00E557A2}" destId="{9F3961DF-C7BE-4E9A-8B1D-0AE209AB5587}" srcOrd="0" destOrd="0" presId="urn:microsoft.com/office/officeart/2005/8/layout/radial6"/>
    <dgm:cxn modelId="{0122ED23-B930-4138-B07E-4A686C60D9EA}" type="presOf" srcId="{2BF246FF-B3A0-4D29-B431-8A1054FFB456}" destId="{BC762ED1-0C16-4853-9275-A82BC51B2890}" srcOrd="0" destOrd="0" presId="urn:microsoft.com/office/officeart/2005/8/layout/radial6"/>
    <dgm:cxn modelId="{8AEE4141-1A6A-4E05-A340-5995AED371A6}" srcId="{5F4DFEB8-46C9-48DA-B499-D7245CC81EF6}" destId="{D89AC4B3-EB10-49D7-8CB7-FFA5CA3FFABF}" srcOrd="2" destOrd="0" parTransId="{69D16371-AC27-4D15-ABED-E7BACC98E100}" sibTransId="{1A5A1FE6-F88A-483C-9D52-0EEADC7C3AAB}"/>
    <dgm:cxn modelId="{0324F462-D817-4FF9-94D2-E07E86D1DEFD}" type="presOf" srcId="{D89AC4B3-EB10-49D7-8CB7-FFA5CA3FFABF}" destId="{69B7C491-7325-46F5-8858-14107F9686C2}" srcOrd="0" destOrd="0" presId="urn:microsoft.com/office/officeart/2005/8/layout/radial6"/>
    <dgm:cxn modelId="{D327DF4E-5406-4D11-90AB-7495BAE20349}" type="presOf" srcId="{968E240E-282B-45D0-B62B-CF9F7B62AEF0}" destId="{E213837E-0CF6-448D-AD5E-F8721E156578}" srcOrd="0" destOrd="0" presId="urn:microsoft.com/office/officeart/2005/8/layout/radial6"/>
    <dgm:cxn modelId="{DF3C1F73-6A3D-46D6-8248-570984323E7D}" type="presOf" srcId="{1A5A1FE6-F88A-483C-9D52-0EEADC7C3AAB}" destId="{85EC58CB-78AF-48C0-B158-AF21A1A08CF0}" srcOrd="0" destOrd="0" presId="urn:microsoft.com/office/officeart/2005/8/layout/radial6"/>
    <dgm:cxn modelId="{E583BA53-3B49-461E-8236-EBF04FDD2F39}" srcId="{5F4DFEB8-46C9-48DA-B499-D7245CC81EF6}" destId="{7BF3BA99-8E8B-4B91-8453-D2E0BE466BCF}" srcOrd="0" destOrd="0" parTransId="{E86CFB08-D443-45EE-891D-6B7575E87EBD}" sibTransId="{694C8054-2F7F-49E3-BFE1-ABBE05414F9F}"/>
    <dgm:cxn modelId="{CA09D758-0BFF-4D00-B296-47E3BE4D2C33}" type="presOf" srcId="{7BF3BA99-8E8B-4B91-8453-D2E0BE466BCF}" destId="{1B7DA42D-5EDD-4D9D-8E3A-C33FD4109106}" srcOrd="0" destOrd="0" presId="urn:microsoft.com/office/officeart/2005/8/layout/radial6"/>
    <dgm:cxn modelId="{AD1CC18A-4951-4716-8F16-A6CFB7471F1C}" type="presOf" srcId="{5F4DFEB8-46C9-48DA-B499-D7245CC81EF6}" destId="{73765856-8EA6-4002-9DC1-FAD6895531AE}" srcOrd="0" destOrd="0" presId="urn:microsoft.com/office/officeart/2005/8/layout/radial6"/>
    <dgm:cxn modelId="{DE5D66C3-510E-4C78-A6F1-4B3F660035BA}" srcId="{5F4DFEB8-46C9-48DA-B499-D7245CC81EF6}" destId="{2BF246FF-B3A0-4D29-B431-8A1054FFB456}" srcOrd="1" destOrd="0" parTransId="{FC515CBF-CD8F-48AA-98F1-9E8175B6FB93}" sibTransId="{5F1C7715-0837-4185-B31F-0DDE00E557A2}"/>
    <dgm:cxn modelId="{8F78B1D1-BCD6-4E1E-BA98-39A546F9E075}" type="presOf" srcId="{694C8054-2F7F-49E3-BFE1-ABBE05414F9F}" destId="{153F1A6B-1465-44FE-8566-15CD359355CF}" srcOrd="0" destOrd="0" presId="urn:microsoft.com/office/officeart/2005/8/layout/radial6"/>
    <dgm:cxn modelId="{5A3959EE-29A7-4941-BB81-E6964CA13B85}" srcId="{968E240E-282B-45D0-B62B-CF9F7B62AEF0}" destId="{5F4DFEB8-46C9-48DA-B499-D7245CC81EF6}" srcOrd="0" destOrd="0" parTransId="{8A7A9A70-55F2-441F-98FA-9C79256F54B1}" sibTransId="{FD070324-3C75-4236-852F-0FCE1DE542B9}"/>
    <dgm:cxn modelId="{FEDA7F18-4592-4BE4-A74F-90DA095300CC}" type="presParOf" srcId="{E213837E-0CF6-448D-AD5E-F8721E156578}" destId="{73765856-8EA6-4002-9DC1-FAD6895531AE}" srcOrd="0" destOrd="0" presId="urn:microsoft.com/office/officeart/2005/8/layout/radial6"/>
    <dgm:cxn modelId="{AEB57E3D-BA4D-445C-9B09-CA9B1D2119CC}" type="presParOf" srcId="{E213837E-0CF6-448D-AD5E-F8721E156578}" destId="{1B7DA42D-5EDD-4D9D-8E3A-C33FD4109106}" srcOrd="1" destOrd="0" presId="urn:microsoft.com/office/officeart/2005/8/layout/radial6"/>
    <dgm:cxn modelId="{812A21F7-4493-4A8E-AFE4-4654360D7BD0}" type="presParOf" srcId="{E213837E-0CF6-448D-AD5E-F8721E156578}" destId="{CA74E5CB-C6EF-45BD-B1B2-D25866CCFEB3}" srcOrd="2" destOrd="0" presId="urn:microsoft.com/office/officeart/2005/8/layout/radial6"/>
    <dgm:cxn modelId="{34867F3C-D0D7-45B4-AF1C-463D8574ACE6}" type="presParOf" srcId="{E213837E-0CF6-448D-AD5E-F8721E156578}" destId="{153F1A6B-1465-44FE-8566-15CD359355CF}" srcOrd="3" destOrd="0" presId="urn:microsoft.com/office/officeart/2005/8/layout/radial6"/>
    <dgm:cxn modelId="{19253567-D100-4988-A790-7985F20DE4E7}" type="presParOf" srcId="{E213837E-0CF6-448D-AD5E-F8721E156578}" destId="{BC762ED1-0C16-4853-9275-A82BC51B2890}" srcOrd="4" destOrd="0" presId="urn:microsoft.com/office/officeart/2005/8/layout/radial6"/>
    <dgm:cxn modelId="{92F9A403-877F-44AD-901A-00B2C8EBE93C}" type="presParOf" srcId="{E213837E-0CF6-448D-AD5E-F8721E156578}" destId="{5CDA8EF1-19F5-4194-8677-B737C885D002}" srcOrd="5" destOrd="0" presId="urn:microsoft.com/office/officeart/2005/8/layout/radial6"/>
    <dgm:cxn modelId="{82AEEC95-C142-4690-82E4-96A213414F58}" type="presParOf" srcId="{E213837E-0CF6-448D-AD5E-F8721E156578}" destId="{9F3961DF-C7BE-4E9A-8B1D-0AE209AB5587}" srcOrd="6" destOrd="0" presId="urn:microsoft.com/office/officeart/2005/8/layout/radial6"/>
    <dgm:cxn modelId="{87901D91-2ECA-4A4D-ABEB-406B3F0A267A}" type="presParOf" srcId="{E213837E-0CF6-448D-AD5E-F8721E156578}" destId="{69B7C491-7325-46F5-8858-14107F9686C2}" srcOrd="7" destOrd="0" presId="urn:microsoft.com/office/officeart/2005/8/layout/radial6"/>
    <dgm:cxn modelId="{B61B73FF-3836-4573-9D33-4BF3D2E03C15}" type="presParOf" srcId="{E213837E-0CF6-448D-AD5E-F8721E156578}" destId="{9EEC80F8-2FF8-4294-B196-04FCC111A3C5}" srcOrd="8" destOrd="0" presId="urn:microsoft.com/office/officeart/2005/8/layout/radial6"/>
    <dgm:cxn modelId="{9936D7CE-6029-4531-91F6-165E332561AB}" type="presParOf" srcId="{E213837E-0CF6-448D-AD5E-F8721E156578}" destId="{85EC58CB-78AF-48C0-B158-AF21A1A08CF0}"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8E240E-282B-45D0-B62B-CF9F7B62AEF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7BF3BA99-8E8B-4B91-8453-D2E0BE466BCF}">
      <dgm:prSet phldrT="[Text]" custT="1"/>
      <dgm:spPr>
        <a:solidFill>
          <a:srgbClr val="00B050"/>
        </a:solidFill>
      </dgm:spPr>
      <dgm:t>
        <a:bodyPr/>
        <a:lstStyle/>
        <a:p>
          <a:r>
            <a:rPr lang="en-GB" sz="2000" b="1" dirty="0"/>
            <a:t>Kindness</a:t>
          </a:r>
        </a:p>
      </dgm:t>
    </dgm:pt>
    <dgm:pt modelId="{E86CFB08-D443-45EE-891D-6B7575E87EBD}" type="parTrans" cxnId="{E583BA53-3B49-461E-8236-EBF04FDD2F39}">
      <dgm:prSet/>
      <dgm:spPr/>
      <dgm:t>
        <a:bodyPr/>
        <a:lstStyle/>
        <a:p>
          <a:endParaRPr lang="en-GB"/>
        </a:p>
      </dgm:t>
    </dgm:pt>
    <dgm:pt modelId="{694C8054-2F7F-49E3-BFE1-ABBE05414F9F}" type="sibTrans" cxnId="{E583BA53-3B49-461E-8236-EBF04FDD2F39}">
      <dgm:prSet/>
      <dgm:spPr/>
      <dgm:t>
        <a:bodyPr/>
        <a:lstStyle/>
        <a:p>
          <a:endParaRPr lang="en-GB"/>
        </a:p>
      </dgm:t>
    </dgm:pt>
    <dgm:pt modelId="{5F4DFEB8-46C9-48DA-B499-D7245CC81EF6}">
      <dgm:prSet custT="1"/>
      <dgm:spPr>
        <a:solidFill>
          <a:schemeClr val="accent1"/>
        </a:solidFill>
      </dgm:spPr>
      <dgm:t>
        <a:bodyPr/>
        <a:lstStyle/>
        <a:p>
          <a:r>
            <a:rPr lang="en-GB" sz="2200" b="1" dirty="0"/>
            <a:t>Achieving Excellence Together</a:t>
          </a:r>
        </a:p>
      </dgm:t>
    </dgm:pt>
    <dgm:pt modelId="{8A7A9A70-55F2-441F-98FA-9C79256F54B1}" type="parTrans" cxnId="{5A3959EE-29A7-4941-BB81-E6964CA13B85}">
      <dgm:prSet/>
      <dgm:spPr/>
      <dgm:t>
        <a:bodyPr/>
        <a:lstStyle/>
        <a:p>
          <a:endParaRPr lang="en-GB"/>
        </a:p>
      </dgm:t>
    </dgm:pt>
    <dgm:pt modelId="{FD070324-3C75-4236-852F-0FCE1DE542B9}" type="sibTrans" cxnId="{5A3959EE-29A7-4941-BB81-E6964CA13B85}">
      <dgm:prSet/>
      <dgm:spPr/>
      <dgm:t>
        <a:bodyPr/>
        <a:lstStyle/>
        <a:p>
          <a:endParaRPr lang="en-GB"/>
        </a:p>
      </dgm:t>
    </dgm:pt>
    <dgm:pt modelId="{2BF246FF-B3A0-4D29-B431-8A1054FFB456}">
      <dgm:prSet phldrT="[Text]" custT="1"/>
      <dgm:spPr>
        <a:solidFill>
          <a:srgbClr val="FF0000"/>
        </a:solidFill>
      </dgm:spPr>
      <dgm:t>
        <a:bodyPr/>
        <a:lstStyle/>
        <a:p>
          <a:r>
            <a:rPr lang="en-GB" sz="1800" b="1" dirty="0"/>
            <a:t>Aspiration</a:t>
          </a:r>
          <a:endParaRPr lang="en-GB" sz="2000" b="1" dirty="0"/>
        </a:p>
      </dgm:t>
    </dgm:pt>
    <dgm:pt modelId="{FC515CBF-CD8F-48AA-98F1-9E8175B6FB93}" type="parTrans" cxnId="{DE5D66C3-510E-4C78-A6F1-4B3F660035BA}">
      <dgm:prSet/>
      <dgm:spPr/>
      <dgm:t>
        <a:bodyPr/>
        <a:lstStyle/>
        <a:p>
          <a:endParaRPr lang="en-GB"/>
        </a:p>
      </dgm:t>
    </dgm:pt>
    <dgm:pt modelId="{5F1C7715-0837-4185-B31F-0DDE00E557A2}" type="sibTrans" cxnId="{DE5D66C3-510E-4C78-A6F1-4B3F660035BA}">
      <dgm:prSet/>
      <dgm:spPr/>
      <dgm:t>
        <a:bodyPr/>
        <a:lstStyle/>
        <a:p>
          <a:endParaRPr lang="en-GB"/>
        </a:p>
      </dgm:t>
    </dgm:pt>
    <dgm:pt modelId="{D89AC4B3-EB10-49D7-8CB7-FFA5CA3FFABF}">
      <dgm:prSet phldrT="[Text]" custT="1"/>
      <dgm:spPr>
        <a:solidFill>
          <a:srgbClr val="7030A0"/>
        </a:solidFill>
      </dgm:spPr>
      <dgm:t>
        <a:bodyPr/>
        <a:lstStyle/>
        <a:p>
          <a:r>
            <a:rPr lang="en-GB" sz="1400" b="1" dirty="0"/>
            <a:t>Perseverance</a:t>
          </a:r>
          <a:endParaRPr lang="en-GB" sz="1500" b="1" dirty="0"/>
        </a:p>
      </dgm:t>
    </dgm:pt>
    <dgm:pt modelId="{69D16371-AC27-4D15-ABED-E7BACC98E100}" type="parTrans" cxnId="{8AEE4141-1A6A-4E05-A340-5995AED371A6}">
      <dgm:prSet/>
      <dgm:spPr/>
      <dgm:t>
        <a:bodyPr/>
        <a:lstStyle/>
        <a:p>
          <a:endParaRPr lang="en-GB"/>
        </a:p>
      </dgm:t>
    </dgm:pt>
    <dgm:pt modelId="{1A5A1FE6-F88A-483C-9D52-0EEADC7C3AAB}" type="sibTrans" cxnId="{8AEE4141-1A6A-4E05-A340-5995AED371A6}">
      <dgm:prSet/>
      <dgm:spPr/>
      <dgm:t>
        <a:bodyPr/>
        <a:lstStyle/>
        <a:p>
          <a:endParaRPr lang="en-GB"/>
        </a:p>
      </dgm:t>
    </dgm:pt>
    <dgm:pt modelId="{E213837E-0CF6-448D-AD5E-F8721E156578}" type="pres">
      <dgm:prSet presAssocID="{968E240E-282B-45D0-B62B-CF9F7B62AEF0}" presName="Name0" presStyleCnt="0">
        <dgm:presLayoutVars>
          <dgm:chMax val="1"/>
          <dgm:dir/>
          <dgm:animLvl val="ctr"/>
          <dgm:resizeHandles val="exact"/>
        </dgm:presLayoutVars>
      </dgm:prSet>
      <dgm:spPr/>
    </dgm:pt>
    <dgm:pt modelId="{73765856-8EA6-4002-9DC1-FAD6895531AE}" type="pres">
      <dgm:prSet presAssocID="{5F4DFEB8-46C9-48DA-B499-D7245CC81EF6}" presName="centerShape" presStyleLbl="node0" presStyleIdx="0" presStyleCnt="1" custScaleX="109615" custScaleY="106792" custLinFactNeighborX="810" custLinFactNeighborY="1453"/>
      <dgm:spPr/>
    </dgm:pt>
    <dgm:pt modelId="{1B7DA42D-5EDD-4D9D-8E3A-C33FD4109106}" type="pres">
      <dgm:prSet presAssocID="{7BF3BA99-8E8B-4B91-8453-D2E0BE466BCF}" presName="node" presStyleLbl="node1" presStyleIdx="0" presStyleCnt="3" custScaleX="125711" custScaleY="125711" custRadScaleRad="94514" custRadScaleInc="2051">
        <dgm:presLayoutVars>
          <dgm:bulletEnabled val="1"/>
        </dgm:presLayoutVars>
      </dgm:prSet>
      <dgm:spPr/>
    </dgm:pt>
    <dgm:pt modelId="{CA74E5CB-C6EF-45BD-B1B2-D25866CCFEB3}" type="pres">
      <dgm:prSet presAssocID="{7BF3BA99-8E8B-4B91-8453-D2E0BE466BCF}" presName="dummy" presStyleCnt="0"/>
      <dgm:spPr/>
    </dgm:pt>
    <dgm:pt modelId="{153F1A6B-1465-44FE-8566-15CD359355CF}" type="pres">
      <dgm:prSet presAssocID="{694C8054-2F7F-49E3-BFE1-ABBE05414F9F}" presName="sibTrans" presStyleLbl="sibTrans2D1" presStyleIdx="0" presStyleCnt="3" custLinFactNeighborX="362" custLinFactNeighborY="362"/>
      <dgm:spPr/>
    </dgm:pt>
    <dgm:pt modelId="{BC762ED1-0C16-4853-9275-A82BC51B2890}" type="pres">
      <dgm:prSet presAssocID="{2BF246FF-B3A0-4D29-B431-8A1054FFB456}" presName="node" presStyleLbl="node1" presStyleIdx="1" presStyleCnt="3" custScaleX="125711" custScaleY="125711">
        <dgm:presLayoutVars>
          <dgm:bulletEnabled val="1"/>
        </dgm:presLayoutVars>
      </dgm:prSet>
      <dgm:spPr/>
    </dgm:pt>
    <dgm:pt modelId="{5CDA8EF1-19F5-4194-8677-B737C885D002}" type="pres">
      <dgm:prSet presAssocID="{2BF246FF-B3A0-4D29-B431-8A1054FFB456}" presName="dummy" presStyleCnt="0"/>
      <dgm:spPr/>
    </dgm:pt>
    <dgm:pt modelId="{9F3961DF-C7BE-4E9A-8B1D-0AE209AB5587}" type="pres">
      <dgm:prSet presAssocID="{5F1C7715-0837-4185-B31F-0DDE00E557A2}" presName="sibTrans" presStyleLbl="sibTrans2D1" presStyleIdx="1" presStyleCnt="3"/>
      <dgm:spPr/>
    </dgm:pt>
    <dgm:pt modelId="{69B7C491-7325-46F5-8858-14107F9686C2}" type="pres">
      <dgm:prSet presAssocID="{D89AC4B3-EB10-49D7-8CB7-FFA5CA3FFABF}" presName="node" presStyleLbl="node1" presStyleIdx="2" presStyleCnt="3" custScaleX="125711" custScaleY="125711">
        <dgm:presLayoutVars>
          <dgm:bulletEnabled val="1"/>
        </dgm:presLayoutVars>
      </dgm:prSet>
      <dgm:spPr/>
    </dgm:pt>
    <dgm:pt modelId="{9EEC80F8-2FF8-4294-B196-04FCC111A3C5}" type="pres">
      <dgm:prSet presAssocID="{D89AC4B3-EB10-49D7-8CB7-FFA5CA3FFABF}" presName="dummy" presStyleCnt="0"/>
      <dgm:spPr/>
    </dgm:pt>
    <dgm:pt modelId="{85EC58CB-78AF-48C0-B158-AF21A1A08CF0}" type="pres">
      <dgm:prSet presAssocID="{1A5A1FE6-F88A-483C-9D52-0EEADC7C3AAB}" presName="sibTrans" presStyleLbl="sibTrans2D1" presStyleIdx="2" presStyleCnt="3"/>
      <dgm:spPr/>
    </dgm:pt>
  </dgm:ptLst>
  <dgm:cxnLst>
    <dgm:cxn modelId="{88C36707-671F-46C2-A24F-EF77B439156A}" type="presOf" srcId="{5F1C7715-0837-4185-B31F-0DDE00E557A2}" destId="{9F3961DF-C7BE-4E9A-8B1D-0AE209AB5587}" srcOrd="0" destOrd="0" presId="urn:microsoft.com/office/officeart/2005/8/layout/radial6"/>
    <dgm:cxn modelId="{0122ED23-B930-4138-B07E-4A686C60D9EA}" type="presOf" srcId="{2BF246FF-B3A0-4D29-B431-8A1054FFB456}" destId="{BC762ED1-0C16-4853-9275-A82BC51B2890}" srcOrd="0" destOrd="0" presId="urn:microsoft.com/office/officeart/2005/8/layout/radial6"/>
    <dgm:cxn modelId="{8AEE4141-1A6A-4E05-A340-5995AED371A6}" srcId="{5F4DFEB8-46C9-48DA-B499-D7245CC81EF6}" destId="{D89AC4B3-EB10-49D7-8CB7-FFA5CA3FFABF}" srcOrd="2" destOrd="0" parTransId="{69D16371-AC27-4D15-ABED-E7BACC98E100}" sibTransId="{1A5A1FE6-F88A-483C-9D52-0EEADC7C3AAB}"/>
    <dgm:cxn modelId="{0324F462-D817-4FF9-94D2-E07E86D1DEFD}" type="presOf" srcId="{D89AC4B3-EB10-49D7-8CB7-FFA5CA3FFABF}" destId="{69B7C491-7325-46F5-8858-14107F9686C2}" srcOrd="0" destOrd="0" presId="urn:microsoft.com/office/officeart/2005/8/layout/radial6"/>
    <dgm:cxn modelId="{D327DF4E-5406-4D11-90AB-7495BAE20349}" type="presOf" srcId="{968E240E-282B-45D0-B62B-CF9F7B62AEF0}" destId="{E213837E-0CF6-448D-AD5E-F8721E156578}" srcOrd="0" destOrd="0" presId="urn:microsoft.com/office/officeart/2005/8/layout/radial6"/>
    <dgm:cxn modelId="{DF3C1F73-6A3D-46D6-8248-570984323E7D}" type="presOf" srcId="{1A5A1FE6-F88A-483C-9D52-0EEADC7C3AAB}" destId="{85EC58CB-78AF-48C0-B158-AF21A1A08CF0}" srcOrd="0" destOrd="0" presId="urn:microsoft.com/office/officeart/2005/8/layout/radial6"/>
    <dgm:cxn modelId="{E583BA53-3B49-461E-8236-EBF04FDD2F39}" srcId="{5F4DFEB8-46C9-48DA-B499-D7245CC81EF6}" destId="{7BF3BA99-8E8B-4B91-8453-D2E0BE466BCF}" srcOrd="0" destOrd="0" parTransId="{E86CFB08-D443-45EE-891D-6B7575E87EBD}" sibTransId="{694C8054-2F7F-49E3-BFE1-ABBE05414F9F}"/>
    <dgm:cxn modelId="{CA09D758-0BFF-4D00-B296-47E3BE4D2C33}" type="presOf" srcId="{7BF3BA99-8E8B-4B91-8453-D2E0BE466BCF}" destId="{1B7DA42D-5EDD-4D9D-8E3A-C33FD4109106}" srcOrd="0" destOrd="0" presId="urn:microsoft.com/office/officeart/2005/8/layout/radial6"/>
    <dgm:cxn modelId="{AD1CC18A-4951-4716-8F16-A6CFB7471F1C}" type="presOf" srcId="{5F4DFEB8-46C9-48DA-B499-D7245CC81EF6}" destId="{73765856-8EA6-4002-9DC1-FAD6895531AE}" srcOrd="0" destOrd="0" presId="urn:microsoft.com/office/officeart/2005/8/layout/radial6"/>
    <dgm:cxn modelId="{DE5D66C3-510E-4C78-A6F1-4B3F660035BA}" srcId="{5F4DFEB8-46C9-48DA-B499-D7245CC81EF6}" destId="{2BF246FF-B3A0-4D29-B431-8A1054FFB456}" srcOrd="1" destOrd="0" parTransId="{FC515CBF-CD8F-48AA-98F1-9E8175B6FB93}" sibTransId="{5F1C7715-0837-4185-B31F-0DDE00E557A2}"/>
    <dgm:cxn modelId="{8F78B1D1-BCD6-4E1E-BA98-39A546F9E075}" type="presOf" srcId="{694C8054-2F7F-49E3-BFE1-ABBE05414F9F}" destId="{153F1A6B-1465-44FE-8566-15CD359355CF}" srcOrd="0" destOrd="0" presId="urn:microsoft.com/office/officeart/2005/8/layout/radial6"/>
    <dgm:cxn modelId="{5A3959EE-29A7-4941-BB81-E6964CA13B85}" srcId="{968E240E-282B-45D0-B62B-CF9F7B62AEF0}" destId="{5F4DFEB8-46C9-48DA-B499-D7245CC81EF6}" srcOrd="0" destOrd="0" parTransId="{8A7A9A70-55F2-441F-98FA-9C79256F54B1}" sibTransId="{FD070324-3C75-4236-852F-0FCE1DE542B9}"/>
    <dgm:cxn modelId="{FEDA7F18-4592-4BE4-A74F-90DA095300CC}" type="presParOf" srcId="{E213837E-0CF6-448D-AD5E-F8721E156578}" destId="{73765856-8EA6-4002-9DC1-FAD6895531AE}" srcOrd="0" destOrd="0" presId="urn:microsoft.com/office/officeart/2005/8/layout/radial6"/>
    <dgm:cxn modelId="{AEB57E3D-BA4D-445C-9B09-CA9B1D2119CC}" type="presParOf" srcId="{E213837E-0CF6-448D-AD5E-F8721E156578}" destId="{1B7DA42D-5EDD-4D9D-8E3A-C33FD4109106}" srcOrd="1" destOrd="0" presId="urn:microsoft.com/office/officeart/2005/8/layout/radial6"/>
    <dgm:cxn modelId="{812A21F7-4493-4A8E-AFE4-4654360D7BD0}" type="presParOf" srcId="{E213837E-0CF6-448D-AD5E-F8721E156578}" destId="{CA74E5CB-C6EF-45BD-B1B2-D25866CCFEB3}" srcOrd="2" destOrd="0" presId="urn:microsoft.com/office/officeart/2005/8/layout/radial6"/>
    <dgm:cxn modelId="{34867F3C-D0D7-45B4-AF1C-463D8574ACE6}" type="presParOf" srcId="{E213837E-0CF6-448D-AD5E-F8721E156578}" destId="{153F1A6B-1465-44FE-8566-15CD359355CF}" srcOrd="3" destOrd="0" presId="urn:microsoft.com/office/officeart/2005/8/layout/radial6"/>
    <dgm:cxn modelId="{19253567-D100-4988-A790-7985F20DE4E7}" type="presParOf" srcId="{E213837E-0CF6-448D-AD5E-F8721E156578}" destId="{BC762ED1-0C16-4853-9275-A82BC51B2890}" srcOrd="4" destOrd="0" presId="urn:microsoft.com/office/officeart/2005/8/layout/radial6"/>
    <dgm:cxn modelId="{92F9A403-877F-44AD-901A-00B2C8EBE93C}" type="presParOf" srcId="{E213837E-0CF6-448D-AD5E-F8721E156578}" destId="{5CDA8EF1-19F5-4194-8677-B737C885D002}" srcOrd="5" destOrd="0" presId="urn:microsoft.com/office/officeart/2005/8/layout/radial6"/>
    <dgm:cxn modelId="{82AEEC95-C142-4690-82E4-96A213414F58}" type="presParOf" srcId="{E213837E-0CF6-448D-AD5E-F8721E156578}" destId="{9F3961DF-C7BE-4E9A-8B1D-0AE209AB5587}" srcOrd="6" destOrd="0" presId="urn:microsoft.com/office/officeart/2005/8/layout/radial6"/>
    <dgm:cxn modelId="{87901D91-2ECA-4A4D-ABEB-406B3F0A267A}" type="presParOf" srcId="{E213837E-0CF6-448D-AD5E-F8721E156578}" destId="{69B7C491-7325-46F5-8858-14107F9686C2}" srcOrd="7" destOrd="0" presId="urn:microsoft.com/office/officeart/2005/8/layout/radial6"/>
    <dgm:cxn modelId="{B61B73FF-3836-4573-9D33-4BF3D2E03C15}" type="presParOf" srcId="{E213837E-0CF6-448D-AD5E-F8721E156578}" destId="{9EEC80F8-2FF8-4294-B196-04FCC111A3C5}" srcOrd="8" destOrd="0" presId="urn:microsoft.com/office/officeart/2005/8/layout/radial6"/>
    <dgm:cxn modelId="{9936D7CE-6029-4531-91F6-165E332561AB}" type="presParOf" srcId="{E213837E-0CF6-448D-AD5E-F8721E156578}" destId="{85EC58CB-78AF-48C0-B158-AF21A1A08CF0}"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C58CB-78AF-48C0-B158-AF21A1A08CF0}">
      <dsp:nvSpPr>
        <dsp:cNvPr id="0" name=""/>
        <dsp:cNvSpPr/>
      </dsp:nvSpPr>
      <dsp:spPr>
        <a:xfrm>
          <a:off x="1288347" y="715274"/>
          <a:ext cx="3629714" cy="3629714"/>
        </a:xfrm>
        <a:prstGeom prst="blockArc">
          <a:avLst>
            <a:gd name="adj1" fmla="val 9213950"/>
            <a:gd name="adj2" fmla="val 16145378"/>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3961DF-C7BE-4E9A-8B1D-0AE209AB5587}">
      <dsp:nvSpPr>
        <dsp:cNvPr id="0" name=""/>
        <dsp:cNvSpPr/>
      </dsp:nvSpPr>
      <dsp:spPr>
        <a:xfrm>
          <a:off x="1236189" y="618069"/>
          <a:ext cx="3629714" cy="3629714"/>
        </a:xfrm>
        <a:prstGeom prst="blockArc">
          <a:avLst>
            <a:gd name="adj1" fmla="val 1800000"/>
            <a:gd name="adj2" fmla="val 90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3F1A6B-1465-44FE-8566-15CD359355CF}">
      <dsp:nvSpPr>
        <dsp:cNvPr id="0" name=""/>
        <dsp:cNvSpPr/>
      </dsp:nvSpPr>
      <dsp:spPr>
        <a:xfrm>
          <a:off x="1197859" y="727030"/>
          <a:ext cx="3629714" cy="3629714"/>
        </a:xfrm>
        <a:prstGeom prst="blockArc">
          <a:avLst>
            <a:gd name="adj1" fmla="val 16346373"/>
            <a:gd name="adj2" fmla="val 1589046"/>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765856-8EA6-4002-9DC1-FAD6895531AE}">
      <dsp:nvSpPr>
        <dsp:cNvPr id="0" name=""/>
        <dsp:cNvSpPr/>
      </dsp:nvSpPr>
      <dsp:spPr>
        <a:xfrm>
          <a:off x="2165280" y="1593510"/>
          <a:ext cx="1828971" cy="1781868"/>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t>Achieving Excellence Together</a:t>
          </a:r>
        </a:p>
      </dsp:txBody>
      <dsp:txXfrm>
        <a:off x="2433127" y="1854459"/>
        <a:ext cx="1293277" cy="1259970"/>
      </dsp:txXfrm>
    </dsp:sp>
    <dsp:sp modelId="{1B7DA42D-5EDD-4D9D-8E3A-C33FD4109106}">
      <dsp:nvSpPr>
        <dsp:cNvPr id="0" name=""/>
        <dsp:cNvSpPr/>
      </dsp:nvSpPr>
      <dsp:spPr>
        <a:xfrm>
          <a:off x="2340898" y="23406"/>
          <a:ext cx="1468277" cy="1468277"/>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Kindness</a:t>
          </a:r>
        </a:p>
      </dsp:txBody>
      <dsp:txXfrm>
        <a:off x="2555922" y="238430"/>
        <a:ext cx="1038229" cy="1038229"/>
      </dsp:txXfrm>
    </dsp:sp>
    <dsp:sp modelId="{BC762ED1-0C16-4853-9275-A82BC51B2890}">
      <dsp:nvSpPr>
        <dsp:cNvPr id="0" name=""/>
        <dsp:cNvSpPr/>
      </dsp:nvSpPr>
      <dsp:spPr>
        <a:xfrm>
          <a:off x="3852205" y="2585192"/>
          <a:ext cx="1468277" cy="1468277"/>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Aspiration</a:t>
          </a:r>
          <a:endParaRPr lang="en-GB" sz="2000" b="1" kern="1200" dirty="0"/>
        </a:p>
      </dsp:txBody>
      <dsp:txXfrm>
        <a:off x="4067229" y="2800216"/>
        <a:ext cx="1038229" cy="1038229"/>
      </dsp:txXfrm>
    </dsp:sp>
    <dsp:sp modelId="{69B7C491-7325-46F5-8858-14107F9686C2}">
      <dsp:nvSpPr>
        <dsp:cNvPr id="0" name=""/>
        <dsp:cNvSpPr/>
      </dsp:nvSpPr>
      <dsp:spPr>
        <a:xfrm>
          <a:off x="781609" y="2585192"/>
          <a:ext cx="1468277" cy="146827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Perseverance</a:t>
          </a:r>
          <a:endParaRPr lang="en-GB" sz="1500" b="1" kern="1200" dirty="0"/>
        </a:p>
      </dsp:txBody>
      <dsp:txXfrm>
        <a:off x="996633" y="2800216"/>
        <a:ext cx="1038229" cy="1038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C58CB-78AF-48C0-B158-AF21A1A08CF0}">
      <dsp:nvSpPr>
        <dsp:cNvPr id="0" name=""/>
        <dsp:cNvSpPr/>
      </dsp:nvSpPr>
      <dsp:spPr>
        <a:xfrm>
          <a:off x="1288347" y="715274"/>
          <a:ext cx="3629714" cy="3629714"/>
        </a:xfrm>
        <a:prstGeom prst="blockArc">
          <a:avLst>
            <a:gd name="adj1" fmla="val 9213950"/>
            <a:gd name="adj2" fmla="val 16145378"/>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3961DF-C7BE-4E9A-8B1D-0AE209AB5587}">
      <dsp:nvSpPr>
        <dsp:cNvPr id="0" name=""/>
        <dsp:cNvSpPr/>
      </dsp:nvSpPr>
      <dsp:spPr>
        <a:xfrm>
          <a:off x="1236189" y="618069"/>
          <a:ext cx="3629714" cy="3629714"/>
        </a:xfrm>
        <a:prstGeom prst="blockArc">
          <a:avLst>
            <a:gd name="adj1" fmla="val 1800000"/>
            <a:gd name="adj2" fmla="val 90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3F1A6B-1465-44FE-8566-15CD359355CF}">
      <dsp:nvSpPr>
        <dsp:cNvPr id="0" name=""/>
        <dsp:cNvSpPr/>
      </dsp:nvSpPr>
      <dsp:spPr>
        <a:xfrm>
          <a:off x="1197859" y="727030"/>
          <a:ext cx="3629714" cy="3629714"/>
        </a:xfrm>
        <a:prstGeom prst="blockArc">
          <a:avLst>
            <a:gd name="adj1" fmla="val 16346373"/>
            <a:gd name="adj2" fmla="val 1589046"/>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765856-8EA6-4002-9DC1-FAD6895531AE}">
      <dsp:nvSpPr>
        <dsp:cNvPr id="0" name=""/>
        <dsp:cNvSpPr/>
      </dsp:nvSpPr>
      <dsp:spPr>
        <a:xfrm>
          <a:off x="2165280" y="1593510"/>
          <a:ext cx="1828971" cy="1781868"/>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t>Achieving Excellence Together</a:t>
          </a:r>
        </a:p>
      </dsp:txBody>
      <dsp:txXfrm>
        <a:off x="2433127" y="1854459"/>
        <a:ext cx="1293277" cy="1259970"/>
      </dsp:txXfrm>
    </dsp:sp>
    <dsp:sp modelId="{1B7DA42D-5EDD-4D9D-8E3A-C33FD4109106}">
      <dsp:nvSpPr>
        <dsp:cNvPr id="0" name=""/>
        <dsp:cNvSpPr/>
      </dsp:nvSpPr>
      <dsp:spPr>
        <a:xfrm>
          <a:off x="2340898" y="23406"/>
          <a:ext cx="1468277" cy="1468277"/>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Kindness</a:t>
          </a:r>
        </a:p>
      </dsp:txBody>
      <dsp:txXfrm>
        <a:off x="2555922" y="238430"/>
        <a:ext cx="1038229" cy="1038229"/>
      </dsp:txXfrm>
    </dsp:sp>
    <dsp:sp modelId="{BC762ED1-0C16-4853-9275-A82BC51B2890}">
      <dsp:nvSpPr>
        <dsp:cNvPr id="0" name=""/>
        <dsp:cNvSpPr/>
      </dsp:nvSpPr>
      <dsp:spPr>
        <a:xfrm>
          <a:off x="3852205" y="2585192"/>
          <a:ext cx="1468277" cy="1468277"/>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Aspiration</a:t>
          </a:r>
          <a:endParaRPr lang="en-GB" sz="2000" b="1" kern="1200" dirty="0"/>
        </a:p>
      </dsp:txBody>
      <dsp:txXfrm>
        <a:off x="4067229" y="2800216"/>
        <a:ext cx="1038229" cy="1038229"/>
      </dsp:txXfrm>
    </dsp:sp>
    <dsp:sp modelId="{69B7C491-7325-46F5-8858-14107F9686C2}">
      <dsp:nvSpPr>
        <dsp:cNvPr id="0" name=""/>
        <dsp:cNvSpPr/>
      </dsp:nvSpPr>
      <dsp:spPr>
        <a:xfrm>
          <a:off x="781609" y="2585192"/>
          <a:ext cx="1468277" cy="146827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Perseverance</a:t>
          </a:r>
          <a:endParaRPr lang="en-GB" sz="1500" b="1" kern="1200" dirty="0"/>
        </a:p>
      </dsp:txBody>
      <dsp:txXfrm>
        <a:off x="996633" y="2800216"/>
        <a:ext cx="1038229" cy="1038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C58CB-78AF-48C0-B158-AF21A1A08CF0}">
      <dsp:nvSpPr>
        <dsp:cNvPr id="0" name=""/>
        <dsp:cNvSpPr/>
      </dsp:nvSpPr>
      <dsp:spPr>
        <a:xfrm>
          <a:off x="1288347" y="715274"/>
          <a:ext cx="3629714" cy="3629714"/>
        </a:xfrm>
        <a:prstGeom prst="blockArc">
          <a:avLst>
            <a:gd name="adj1" fmla="val 9213950"/>
            <a:gd name="adj2" fmla="val 16145378"/>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3961DF-C7BE-4E9A-8B1D-0AE209AB5587}">
      <dsp:nvSpPr>
        <dsp:cNvPr id="0" name=""/>
        <dsp:cNvSpPr/>
      </dsp:nvSpPr>
      <dsp:spPr>
        <a:xfrm>
          <a:off x="1236189" y="618069"/>
          <a:ext cx="3629714" cy="3629714"/>
        </a:xfrm>
        <a:prstGeom prst="blockArc">
          <a:avLst>
            <a:gd name="adj1" fmla="val 1800000"/>
            <a:gd name="adj2" fmla="val 90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3F1A6B-1465-44FE-8566-15CD359355CF}">
      <dsp:nvSpPr>
        <dsp:cNvPr id="0" name=""/>
        <dsp:cNvSpPr/>
      </dsp:nvSpPr>
      <dsp:spPr>
        <a:xfrm>
          <a:off x="1197859" y="727030"/>
          <a:ext cx="3629714" cy="3629714"/>
        </a:xfrm>
        <a:prstGeom prst="blockArc">
          <a:avLst>
            <a:gd name="adj1" fmla="val 16346373"/>
            <a:gd name="adj2" fmla="val 1589046"/>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765856-8EA6-4002-9DC1-FAD6895531AE}">
      <dsp:nvSpPr>
        <dsp:cNvPr id="0" name=""/>
        <dsp:cNvSpPr/>
      </dsp:nvSpPr>
      <dsp:spPr>
        <a:xfrm>
          <a:off x="2165280" y="1593510"/>
          <a:ext cx="1828971" cy="1781868"/>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t>Achieving Excellence Together</a:t>
          </a:r>
        </a:p>
      </dsp:txBody>
      <dsp:txXfrm>
        <a:off x="2433127" y="1854459"/>
        <a:ext cx="1293277" cy="1259970"/>
      </dsp:txXfrm>
    </dsp:sp>
    <dsp:sp modelId="{1B7DA42D-5EDD-4D9D-8E3A-C33FD4109106}">
      <dsp:nvSpPr>
        <dsp:cNvPr id="0" name=""/>
        <dsp:cNvSpPr/>
      </dsp:nvSpPr>
      <dsp:spPr>
        <a:xfrm>
          <a:off x="2340898" y="23406"/>
          <a:ext cx="1468277" cy="1468277"/>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Kindness</a:t>
          </a:r>
        </a:p>
      </dsp:txBody>
      <dsp:txXfrm>
        <a:off x="2555922" y="238430"/>
        <a:ext cx="1038229" cy="1038229"/>
      </dsp:txXfrm>
    </dsp:sp>
    <dsp:sp modelId="{BC762ED1-0C16-4853-9275-A82BC51B2890}">
      <dsp:nvSpPr>
        <dsp:cNvPr id="0" name=""/>
        <dsp:cNvSpPr/>
      </dsp:nvSpPr>
      <dsp:spPr>
        <a:xfrm>
          <a:off x="3852205" y="2585192"/>
          <a:ext cx="1468277" cy="1468277"/>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Aspiration</a:t>
          </a:r>
          <a:endParaRPr lang="en-GB" sz="2000" b="1" kern="1200" dirty="0"/>
        </a:p>
      </dsp:txBody>
      <dsp:txXfrm>
        <a:off x="4067229" y="2800216"/>
        <a:ext cx="1038229" cy="1038229"/>
      </dsp:txXfrm>
    </dsp:sp>
    <dsp:sp modelId="{69B7C491-7325-46F5-8858-14107F9686C2}">
      <dsp:nvSpPr>
        <dsp:cNvPr id="0" name=""/>
        <dsp:cNvSpPr/>
      </dsp:nvSpPr>
      <dsp:spPr>
        <a:xfrm>
          <a:off x="781609" y="2585192"/>
          <a:ext cx="1468277" cy="146827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Perseverance</a:t>
          </a:r>
          <a:endParaRPr lang="en-GB" sz="1500" b="1" kern="1200" dirty="0"/>
        </a:p>
      </dsp:txBody>
      <dsp:txXfrm>
        <a:off x="996633" y="2800216"/>
        <a:ext cx="1038229" cy="1038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C58CB-78AF-48C0-B158-AF21A1A08CF0}">
      <dsp:nvSpPr>
        <dsp:cNvPr id="0" name=""/>
        <dsp:cNvSpPr/>
      </dsp:nvSpPr>
      <dsp:spPr>
        <a:xfrm>
          <a:off x="1288347" y="715274"/>
          <a:ext cx="3629714" cy="3629714"/>
        </a:xfrm>
        <a:prstGeom prst="blockArc">
          <a:avLst>
            <a:gd name="adj1" fmla="val 9213950"/>
            <a:gd name="adj2" fmla="val 16145378"/>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3961DF-C7BE-4E9A-8B1D-0AE209AB5587}">
      <dsp:nvSpPr>
        <dsp:cNvPr id="0" name=""/>
        <dsp:cNvSpPr/>
      </dsp:nvSpPr>
      <dsp:spPr>
        <a:xfrm>
          <a:off x="1236189" y="618069"/>
          <a:ext cx="3629714" cy="3629714"/>
        </a:xfrm>
        <a:prstGeom prst="blockArc">
          <a:avLst>
            <a:gd name="adj1" fmla="val 1800000"/>
            <a:gd name="adj2" fmla="val 90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3F1A6B-1465-44FE-8566-15CD359355CF}">
      <dsp:nvSpPr>
        <dsp:cNvPr id="0" name=""/>
        <dsp:cNvSpPr/>
      </dsp:nvSpPr>
      <dsp:spPr>
        <a:xfrm>
          <a:off x="1197859" y="727030"/>
          <a:ext cx="3629714" cy="3629714"/>
        </a:xfrm>
        <a:prstGeom prst="blockArc">
          <a:avLst>
            <a:gd name="adj1" fmla="val 16346373"/>
            <a:gd name="adj2" fmla="val 1589046"/>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765856-8EA6-4002-9DC1-FAD6895531AE}">
      <dsp:nvSpPr>
        <dsp:cNvPr id="0" name=""/>
        <dsp:cNvSpPr/>
      </dsp:nvSpPr>
      <dsp:spPr>
        <a:xfrm>
          <a:off x="2165280" y="1593510"/>
          <a:ext cx="1828971" cy="1781868"/>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t>Achieving Excellence Together</a:t>
          </a:r>
        </a:p>
      </dsp:txBody>
      <dsp:txXfrm>
        <a:off x="2433127" y="1854459"/>
        <a:ext cx="1293277" cy="1259970"/>
      </dsp:txXfrm>
    </dsp:sp>
    <dsp:sp modelId="{1B7DA42D-5EDD-4D9D-8E3A-C33FD4109106}">
      <dsp:nvSpPr>
        <dsp:cNvPr id="0" name=""/>
        <dsp:cNvSpPr/>
      </dsp:nvSpPr>
      <dsp:spPr>
        <a:xfrm>
          <a:off x="2340898" y="23406"/>
          <a:ext cx="1468277" cy="1468277"/>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Kindness</a:t>
          </a:r>
        </a:p>
      </dsp:txBody>
      <dsp:txXfrm>
        <a:off x="2555922" y="238430"/>
        <a:ext cx="1038229" cy="1038229"/>
      </dsp:txXfrm>
    </dsp:sp>
    <dsp:sp modelId="{BC762ED1-0C16-4853-9275-A82BC51B2890}">
      <dsp:nvSpPr>
        <dsp:cNvPr id="0" name=""/>
        <dsp:cNvSpPr/>
      </dsp:nvSpPr>
      <dsp:spPr>
        <a:xfrm>
          <a:off x="3852205" y="2585192"/>
          <a:ext cx="1468277" cy="1468277"/>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Aspiration</a:t>
          </a:r>
          <a:endParaRPr lang="en-GB" sz="2000" b="1" kern="1200" dirty="0"/>
        </a:p>
      </dsp:txBody>
      <dsp:txXfrm>
        <a:off x="4067229" y="2800216"/>
        <a:ext cx="1038229" cy="1038229"/>
      </dsp:txXfrm>
    </dsp:sp>
    <dsp:sp modelId="{69B7C491-7325-46F5-8858-14107F9686C2}">
      <dsp:nvSpPr>
        <dsp:cNvPr id="0" name=""/>
        <dsp:cNvSpPr/>
      </dsp:nvSpPr>
      <dsp:spPr>
        <a:xfrm>
          <a:off x="781609" y="2585192"/>
          <a:ext cx="1468277" cy="146827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Perseverance</a:t>
          </a:r>
          <a:endParaRPr lang="en-GB" sz="1500" b="1" kern="1200" dirty="0"/>
        </a:p>
      </dsp:txBody>
      <dsp:txXfrm>
        <a:off x="996633" y="2800216"/>
        <a:ext cx="1038229" cy="103822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endParaRPr lang="en-GB"/>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E6DE7EA7-5337-46FB-AF59-856B66595A09}" type="slidenum">
              <a:rPr lang="en-GB" smtClean="0"/>
              <a:t>‹#›</a:t>
            </a:fld>
            <a:endParaRPr lang="en-GB"/>
          </a:p>
        </p:txBody>
      </p:sp>
    </p:spTree>
    <p:extLst>
      <p:ext uri="{BB962C8B-B14F-4D97-AF65-F5344CB8AC3E}">
        <p14:creationId xmlns:p14="http://schemas.microsoft.com/office/powerpoint/2010/main" val="117989322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8CB98DC6-39E1-435D-820A-100A2A6DF98F}" type="slidenum">
              <a:rPr lang="en-GB" smtClean="0"/>
              <a:t>‹#›</a:t>
            </a:fld>
            <a:endParaRPr lang="en-GB"/>
          </a:p>
        </p:txBody>
      </p:sp>
    </p:spTree>
    <p:extLst>
      <p:ext uri="{BB962C8B-B14F-4D97-AF65-F5344CB8AC3E}">
        <p14:creationId xmlns:p14="http://schemas.microsoft.com/office/powerpoint/2010/main" val="262037854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CA2697-7E9F-415F-80F1-B7DB6312E2F5}" type="slidenum">
              <a:rPr lang="en-GB" smtClean="0"/>
              <a:t>1</a:t>
            </a:fld>
            <a:endParaRPr lang="en-GB" dirty="0"/>
          </a:p>
        </p:txBody>
      </p:sp>
    </p:spTree>
    <p:extLst>
      <p:ext uri="{BB962C8B-B14F-4D97-AF65-F5344CB8AC3E}">
        <p14:creationId xmlns:p14="http://schemas.microsoft.com/office/powerpoint/2010/main" val="1286567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Date Placeholder 3"/>
          <p:cNvSpPr>
            <a:spLocks noGrp="1"/>
          </p:cNvSpPr>
          <p:nvPr>
            <p:ph type="dt" idx="10"/>
          </p:nvPr>
        </p:nvSpPr>
        <p:spPr/>
        <p:txBody>
          <a:bodyPr/>
          <a:lstStyle/>
          <a:p>
            <a:endParaRPr lang="en-GB"/>
          </a:p>
        </p:txBody>
      </p:sp>
    </p:spTree>
    <p:extLst>
      <p:ext uri="{BB962C8B-B14F-4D97-AF65-F5344CB8AC3E}">
        <p14:creationId xmlns:p14="http://schemas.microsoft.com/office/powerpoint/2010/main" val="2951188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Date Placeholder 3"/>
          <p:cNvSpPr>
            <a:spLocks noGrp="1"/>
          </p:cNvSpPr>
          <p:nvPr>
            <p:ph type="dt" idx="10"/>
          </p:nvPr>
        </p:nvSpPr>
        <p:spPr/>
        <p:txBody>
          <a:bodyPr/>
          <a:lstStyle/>
          <a:p>
            <a:endParaRPr lang="en-GB"/>
          </a:p>
        </p:txBody>
      </p:sp>
    </p:spTree>
    <p:extLst>
      <p:ext uri="{BB962C8B-B14F-4D97-AF65-F5344CB8AC3E}">
        <p14:creationId xmlns:p14="http://schemas.microsoft.com/office/powerpoint/2010/main" val="61194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Date Placeholder 3"/>
          <p:cNvSpPr>
            <a:spLocks noGrp="1"/>
          </p:cNvSpPr>
          <p:nvPr>
            <p:ph type="dt" idx="10"/>
          </p:nvPr>
        </p:nvSpPr>
        <p:spPr/>
        <p:txBody>
          <a:bodyPr/>
          <a:lstStyle/>
          <a:p>
            <a:endParaRPr lang="en-GB"/>
          </a:p>
        </p:txBody>
      </p:sp>
    </p:spTree>
    <p:extLst>
      <p:ext uri="{BB962C8B-B14F-4D97-AF65-F5344CB8AC3E}">
        <p14:creationId xmlns:p14="http://schemas.microsoft.com/office/powerpoint/2010/main" val="3244504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CA2697-7E9F-415F-80F1-B7DB6312E2F5}" type="slidenum">
              <a:rPr lang="en-GB" smtClean="0"/>
              <a:t>13</a:t>
            </a:fld>
            <a:endParaRPr lang="en-GB" dirty="0"/>
          </a:p>
        </p:txBody>
      </p:sp>
    </p:spTree>
    <p:extLst>
      <p:ext uri="{BB962C8B-B14F-4D97-AF65-F5344CB8AC3E}">
        <p14:creationId xmlns:p14="http://schemas.microsoft.com/office/powerpoint/2010/main" val="4113538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endParaRPr lang="en-GB"/>
          </a:p>
        </p:txBody>
      </p:sp>
    </p:spTree>
    <p:extLst>
      <p:ext uri="{BB962C8B-B14F-4D97-AF65-F5344CB8AC3E}">
        <p14:creationId xmlns:p14="http://schemas.microsoft.com/office/powerpoint/2010/main" val="3255390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CA2697-7E9F-415F-80F1-B7DB6312E2F5}" type="slidenum">
              <a:rPr lang="en-GB" smtClean="0"/>
              <a:t>22</a:t>
            </a:fld>
            <a:endParaRPr lang="en-GB" dirty="0"/>
          </a:p>
        </p:txBody>
      </p:sp>
    </p:spTree>
    <p:extLst>
      <p:ext uri="{BB962C8B-B14F-4D97-AF65-F5344CB8AC3E}">
        <p14:creationId xmlns:p14="http://schemas.microsoft.com/office/powerpoint/2010/main" val="2569195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Date Placeholder 3"/>
          <p:cNvSpPr>
            <a:spLocks noGrp="1"/>
          </p:cNvSpPr>
          <p:nvPr>
            <p:ph type="dt" idx="10"/>
          </p:nvPr>
        </p:nvSpPr>
        <p:spPr/>
        <p:txBody>
          <a:bodyPr/>
          <a:lstStyle/>
          <a:p>
            <a:endParaRPr lang="en-GB"/>
          </a:p>
        </p:txBody>
      </p:sp>
    </p:spTree>
    <p:extLst>
      <p:ext uri="{BB962C8B-B14F-4D97-AF65-F5344CB8AC3E}">
        <p14:creationId xmlns:p14="http://schemas.microsoft.com/office/powerpoint/2010/main" val="27096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Date Placeholder 3"/>
          <p:cNvSpPr>
            <a:spLocks noGrp="1"/>
          </p:cNvSpPr>
          <p:nvPr>
            <p:ph type="dt" idx="10"/>
          </p:nvPr>
        </p:nvSpPr>
        <p:spPr/>
        <p:txBody>
          <a:bodyPr/>
          <a:lstStyle/>
          <a:p>
            <a:endParaRPr lang="en-GB"/>
          </a:p>
        </p:txBody>
      </p:sp>
    </p:spTree>
    <p:extLst>
      <p:ext uri="{BB962C8B-B14F-4D97-AF65-F5344CB8AC3E}">
        <p14:creationId xmlns:p14="http://schemas.microsoft.com/office/powerpoint/2010/main" val="348268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CA2697-7E9F-415F-80F1-B7DB6312E2F5}" type="slidenum">
              <a:rPr lang="en-GB" smtClean="0"/>
              <a:t>3</a:t>
            </a:fld>
            <a:endParaRPr lang="en-GB" dirty="0"/>
          </a:p>
        </p:txBody>
      </p:sp>
    </p:spTree>
    <p:extLst>
      <p:ext uri="{BB962C8B-B14F-4D97-AF65-F5344CB8AC3E}">
        <p14:creationId xmlns:p14="http://schemas.microsoft.com/office/powerpoint/2010/main" val="2253980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Date Placeholder 3"/>
          <p:cNvSpPr>
            <a:spLocks noGrp="1"/>
          </p:cNvSpPr>
          <p:nvPr>
            <p:ph type="dt" idx="10"/>
          </p:nvPr>
        </p:nvSpPr>
        <p:spPr/>
        <p:txBody>
          <a:bodyPr/>
          <a:lstStyle/>
          <a:p>
            <a:endParaRPr lang="en-GB"/>
          </a:p>
        </p:txBody>
      </p:sp>
    </p:spTree>
    <p:extLst>
      <p:ext uri="{BB962C8B-B14F-4D97-AF65-F5344CB8AC3E}">
        <p14:creationId xmlns:p14="http://schemas.microsoft.com/office/powerpoint/2010/main" val="34196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Date Placeholder 3"/>
          <p:cNvSpPr>
            <a:spLocks noGrp="1"/>
          </p:cNvSpPr>
          <p:nvPr>
            <p:ph type="dt" idx="10"/>
          </p:nvPr>
        </p:nvSpPr>
        <p:spPr/>
        <p:txBody>
          <a:bodyPr/>
          <a:lstStyle/>
          <a:p>
            <a:endParaRPr lang="en-GB"/>
          </a:p>
        </p:txBody>
      </p:sp>
    </p:spTree>
    <p:extLst>
      <p:ext uri="{BB962C8B-B14F-4D97-AF65-F5344CB8AC3E}">
        <p14:creationId xmlns:p14="http://schemas.microsoft.com/office/powerpoint/2010/main" val="336167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Date Placeholder 3"/>
          <p:cNvSpPr>
            <a:spLocks noGrp="1"/>
          </p:cNvSpPr>
          <p:nvPr>
            <p:ph type="dt" idx="10"/>
          </p:nvPr>
        </p:nvSpPr>
        <p:spPr/>
        <p:txBody>
          <a:bodyPr/>
          <a:lstStyle/>
          <a:p>
            <a:endParaRPr lang="en-GB"/>
          </a:p>
        </p:txBody>
      </p:sp>
    </p:spTree>
    <p:extLst>
      <p:ext uri="{BB962C8B-B14F-4D97-AF65-F5344CB8AC3E}">
        <p14:creationId xmlns:p14="http://schemas.microsoft.com/office/powerpoint/2010/main" val="2992671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Date Placeholder 3"/>
          <p:cNvSpPr>
            <a:spLocks noGrp="1"/>
          </p:cNvSpPr>
          <p:nvPr>
            <p:ph type="dt" idx="10"/>
          </p:nvPr>
        </p:nvSpPr>
        <p:spPr/>
        <p:txBody>
          <a:bodyPr/>
          <a:lstStyle/>
          <a:p>
            <a:endParaRPr lang="en-GB"/>
          </a:p>
        </p:txBody>
      </p:sp>
    </p:spTree>
    <p:extLst>
      <p:ext uri="{BB962C8B-B14F-4D97-AF65-F5344CB8AC3E}">
        <p14:creationId xmlns:p14="http://schemas.microsoft.com/office/powerpoint/2010/main" val="2170694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Date Placeholder 3"/>
          <p:cNvSpPr>
            <a:spLocks noGrp="1"/>
          </p:cNvSpPr>
          <p:nvPr>
            <p:ph type="dt" idx="10"/>
          </p:nvPr>
        </p:nvSpPr>
        <p:spPr/>
        <p:txBody>
          <a:bodyPr/>
          <a:lstStyle/>
          <a:p>
            <a:endParaRPr lang="en-GB"/>
          </a:p>
        </p:txBody>
      </p:sp>
    </p:spTree>
    <p:extLst>
      <p:ext uri="{BB962C8B-B14F-4D97-AF65-F5344CB8AC3E}">
        <p14:creationId xmlns:p14="http://schemas.microsoft.com/office/powerpoint/2010/main" val="209357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Date Placeholder 3"/>
          <p:cNvSpPr>
            <a:spLocks noGrp="1"/>
          </p:cNvSpPr>
          <p:nvPr>
            <p:ph type="dt" idx="10"/>
          </p:nvPr>
        </p:nvSpPr>
        <p:spPr/>
        <p:txBody>
          <a:bodyPr/>
          <a:lstStyle/>
          <a:p>
            <a:endParaRPr lang="en-GB"/>
          </a:p>
        </p:txBody>
      </p:sp>
    </p:spTree>
    <p:extLst>
      <p:ext uri="{BB962C8B-B14F-4D97-AF65-F5344CB8AC3E}">
        <p14:creationId xmlns:p14="http://schemas.microsoft.com/office/powerpoint/2010/main" val="4241796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7C242A-62A8-4456-AB64-D334CA0C0B43}" type="datetimeFigureOut">
              <a:rPr lang="en-GB" smtClean="0"/>
              <a:t>28/01/2025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EF8E1-56B1-4BFD-A3C1-086695BD3174}" type="slidenum">
              <a:rPr lang="en-GB" smtClean="0"/>
              <a:t>‹#›</a:t>
            </a:fld>
            <a:endParaRPr lang="en-GB"/>
          </a:p>
        </p:txBody>
      </p:sp>
    </p:spTree>
    <p:extLst>
      <p:ext uri="{BB962C8B-B14F-4D97-AF65-F5344CB8AC3E}">
        <p14:creationId xmlns:p14="http://schemas.microsoft.com/office/powerpoint/2010/main" val="16356310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7C242A-62A8-4456-AB64-D334CA0C0B43}" type="datetimeFigureOut">
              <a:rPr lang="en-GB" smtClean="0"/>
              <a:t>28/01/2025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EF8E1-56B1-4BFD-A3C1-086695BD3174}" type="slidenum">
              <a:rPr lang="en-GB" smtClean="0"/>
              <a:t>‹#›</a:t>
            </a:fld>
            <a:endParaRPr lang="en-GB"/>
          </a:p>
        </p:txBody>
      </p:sp>
    </p:spTree>
    <p:extLst>
      <p:ext uri="{BB962C8B-B14F-4D97-AF65-F5344CB8AC3E}">
        <p14:creationId xmlns:p14="http://schemas.microsoft.com/office/powerpoint/2010/main" val="1243423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7C242A-62A8-4456-AB64-D334CA0C0B43}" type="datetimeFigureOut">
              <a:rPr lang="en-GB" smtClean="0"/>
              <a:t>28/01/2025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EF8E1-56B1-4BFD-A3C1-086695BD3174}" type="slidenum">
              <a:rPr lang="en-GB" smtClean="0"/>
              <a:t>‹#›</a:t>
            </a:fld>
            <a:endParaRPr lang="en-GB"/>
          </a:p>
        </p:txBody>
      </p:sp>
    </p:spTree>
    <p:extLst>
      <p:ext uri="{BB962C8B-B14F-4D97-AF65-F5344CB8AC3E}">
        <p14:creationId xmlns:p14="http://schemas.microsoft.com/office/powerpoint/2010/main" val="26268606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7C242A-62A8-4456-AB64-D334CA0C0B43}" type="datetimeFigureOut">
              <a:rPr lang="en-GB" smtClean="0"/>
              <a:t>28/01/2025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EF8E1-56B1-4BFD-A3C1-086695BD3174}" type="slidenum">
              <a:rPr lang="en-GB" smtClean="0"/>
              <a:t>‹#›</a:t>
            </a:fld>
            <a:endParaRPr lang="en-GB"/>
          </a:p>
        </p:txBody>
      </p:sp>
    </p:spTree>
    <p:extLst>
      <p:ext uri="{BB962C8B-B14F-4D97-AF65-F5344CB8AC3E}">
        <p14:creationId xmlns:p14="http://schemas.microsoft.com/office/powerpoint/2010/main" val="10790807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7C242A-62A8-4456-AB64-D334CA0C0B43}" type="datetimeFigureOut">
              <a:rPr lang="en-GB" smtClean="0"/>
              <a:t>28/01/2025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EF8E1-56B1-4BFD-A3C1-086695BD3174}" type="slidenum">
              <a:rPr lang="en-GB" smtClean="0"/>
              <a:t>‹#›</a:t>
            </a:fld>
            <a:endParaRPr lang="en-GB"/>
          </a:p>
        </p:txBody>
      </p:sp>
    </p:spTree>
    <p:extLst>
      <p:ext uri="{BB962C8B-B14F-4D97-AF65-F5344CB8AC3E}">
        <p14:creationId xmlns:p14="http://schemas.microsoft.com/office/powerpoint/2010/main" val="16810711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97C242A-62A8-4456-AB64-D334CA0C0B43}" type="datetimeFigureOut">
              <a:rPr lang="en-GB" smtClean="0"/>
              <a:t>28/01/2025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3EF8E1-56B1-4BFD-A3C1-086695BD3174}" type="slidenum">
              <a:rPr lang="en-GB" smtClean="0"/>
              <a:t>‹#›</a:t>
            </a:fld>
            <a:endParaRPr lang="en-GB"/>
          </a:p>
        </p:txBody>
      </p:sp>
    </p:spTree>
    <p:extLst>
      <p:ext uri="{BB962C8B-B14F-4D97-AF65-F5344CB8AC3E}">
        <p14:creationId xmlns:p14="http://schemas.microsoft.com/office/powerpoint/2010/main" val="15155127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7C242A-62A8-4456-AB64-D334CA0C0B43}" type="datetimeFigureOut">
              <a:rPr lang="en-GB" smtClean="0"/>
              <a:t>28/01/2025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3EF8E1-56B1-4BFD-A3C1-086695BD3174}" type="slidenum">
              <a:rPr lang="en-GB" smtClean="0"/>
              <a:t>‹#›</a:t>
            </a:fld>
            <a:endParaRPr lang="en-GB"/>
          </a:p>
        </p:txBody>
      </p:sp>
    </p:spTree>
    <p:extLst>
      <p:ext uri="{BB962C8B-B14F-4D97-AF65-F5344CB8AC3E}">
        <p14:creationId xmlns:p14="http://schemas.microsoft.com/office/powerpoint/2010/main" val="27462782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7C242A-62A8-4456-AB64-D334CA0C0B43}" type="datetimeFigureOut">
              <a:rPr lang="en-GB" smtClean="0"/>
              <a:t>28/01/2025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3EF8E1-56B1-4BFD-A3C1-086695BD3174}" type="slidenum">
              <a:rPr lang="en-GB" smtClean="0"/>
              <a:t>‹#›</a:t>
            </a:fld>
            <a:endParaRPr lang="en-GB"/>
          </a:p>
        </p:txBody>
      </p:sp>
    </p:spTree>
    <p:extLst>
      <p:ext uri="{BB962C8B-B14F-4D97-AF65-F5344CB8AC3E}">
        <p14:creationId xmlns:p14="http://schemas.microsoft.com/office/powerpoint/2010/main" val="38626573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C242A-62A8-4456-AB64-D334CA0C0B43}" type="datetimeFigureOut">
              <a:rPr lang="en-GB" smtClean="0"/>
              <a:t>28/01/2025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3EF8E1-56B1-4BFD-A3C1-086695BD3174}" type="slidenum">
              <a:rPr lang="en-GB" smtClean="0"/>
              <a:t>‹#›</a:t>
            </a:fld>
            <a:endParaRPr lang="en-GB"/>
          </a:p>
        </p:txBody>
      </p:sp>
    </p:spTree>
    <p:extLst>
      <p:ext uri="{BB962C8B-B14F-4D97-AF65-F5344CB8AC3E}">
        <p14:creationId xmlns:p14="http://schemas.microsoft.com/office/powerpoint/2010/main" val="41566005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7C242A-62A8-4456-AB64-D334CA0C0B43}" type="datetimeFigureOut">
              <a:rPr lang="en-GB" smtClean="0"/>
              <a:t>28/01/2025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3EF8E1-56B1-4BFD-A3C1-086695BD3174}" type="slidenum">
              <a:rPr lang="en-GB" smtClean="0"/>
              <a:t>‹#›</a:t>
            </a:fld>
            <a:endParaRPr lang="en-GB"/>
          </a:p>
        </p:txBody>
      </p:sp>
    </p:spTree>
    <p:extLst>
      <p:ext uri="{BB962C8B-B14F-4D97-AF65-F5344CB8AC3E}">
        <p14:creationId xmlns:p14="http://schemas.microsoft.com/office/powerpoint/2010/main" val="253106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7C242A-62A8-4456-AB64-D334CA0C0B43}" type="datetimeFigureOut">
              <a:rPr lang="en-GB" smtClean="0"/>
              <a:t>28/01/2025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3EF8E1-56B1-4BFD-A3C1-086695BD3174}" type="slidenum">
              <a:rPr lang="en-GB" smtClean="0"/>
              <a:t>‹#›</a:t>
            </a:fld>
            <a:endParaRPr lang="en-GB"/>
          </a:p>
        </p:txBody>
      </p:sp>
    </p:spTree>
    <p:extLst>
      <p:ext uri="{BB962C8B-B14F-4D97-AF65-F5344CB8AC3E}">
        <p14:creationId xmlns:p14="http://schemas.microsoft.com/office/powerpoint/2010/main" val="6210430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C242A-62A8-4456-AB64-D334CA0C0B43}" type="datetimeFigureOut">
              <a:rPr lang="en-GB" smtClean="0"/>
              <a:t>28/01/2025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EF8E1-56B1-4BFD-A3C1-086695BD3174}" type="slidenum">
              <a:rPr lang="en-GB" smtClean="0"/>
              <a:t>‹#›</a:t>
            </a:fld>
            <a:endParaRPr lang="en-GB"/>
          </a:p>
        </p:txBody>
      </p:sp>
    </p:spTree>
    <p:extLst>
      <p:ext uri="{BB962C8B-B14F-4D97-AF65-F5344CB8AC3E}">
        <p14:creationId xmlns:p14="http://schemas.microsoft.com/office/powerpoint/2010/main" val="1641711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cid:image001.png@01D65A8B.C226B94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cid:image001.png@01D65A8B.C226B940"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cid:image001.png@01D65A8B.C226B94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youtu.be/4RGnOSC0K6Q" TargetMode="External"/><Relationship Id="rId3" Type="http://schemas.openxmlformats.org/officeDocument/2006/relationships/image" Target="../media/image1.png"/><Relationship Id="rId7" Type="http://schemas.openxmlformats.org/officeDocument/2006/relationships/hyperlink" Target="https://youtu.be/eCeQcyWSZNc"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youtu.be/ldCtYtobaYI" TargetMode="External"/><Relationship Id="rId5" Type="http://schemas.openxmlformats.org/officeDocument/2006/relationships/hyperlink" Target="https://www.theuniguide.co.uk/advice/revision-help/how-to-use-past-exam-papers-to-revise-effectively" TargetMode="External"/><Relationship Id="rId10" Type="http://schemas.openxmlformats.org/officeDocument/2006/relationships/hyperlink" Target="https://youtu.be/LxkjjU42h8s" TargetMode="External"/><Relationship Id="rId4" Type="http://schemas.openxmlformats.org/officeDocument/2006/relationships/image" Target="cid:image001.png@01D65A8B.C226B940" TargetMode="External"/><Relationship Id="rId9" Type="http://schemas.openxmlformats.org/officeDocument/2006/relationships/hyperlink" Target="https://youtu.be/EhtsDU_hcR0"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cid:image001.png@01D65A8B.C226B94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cid:image001.png@01D65A8B.C226B940" TargetMode="External"/><Relationship Id="rId5" Type="http://schemas.openxmlformats.org/officeDocument/2006/relationships/image" Target="../media/image1.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cid:image001.png@01D65A8B.C226B94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cid:image001.png@01D65A8B.C226B94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cid:image001.png@01D65A8B.C226B94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cid:image001.png@01D65A8B.C226B94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physicsandmathstutor.com/past-papers/gcse-english-language/aqa-paper-2/" TargetMode="External"/><Relationship Id="rId1" Type="http://schemas.openxmlformats.org/officeDocument/2006/relationships/slideLayout" Target="../slideLayouts/slideLayout2.xml"/><Relationship Id="rId5" Type="http://schemas.openxmlformats.org/officeDocument/2006/relationships/image" Target="cid:image001.png@01D65A8B.C226B940"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cid:image001.png@01D65A8B.C226B9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cid:image001.png@01D65A8B.C226B94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cid:image001.png@01D65A8B.C226B94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cid:image001.png@01D65A8B.C226B94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cid:image001.png@01D65A8B.C226B94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cid:image001.png@01D65A8B.C226B94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cid:image001.png@01D65A8B.C226B94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cid:image001.png@01D65A8B.C226B940"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cid:image001.png@01D65A8B.C226B94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cid:image001.png@01D65A8B.C226B94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cid:image001.png@01D65A8B.C226B94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cid:image001.png@01D65A8B.C226B9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cid:image001.png@01D65A8B.C226B94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cid:image001.png@01D65A8B.C226B940"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cid:image001.png@01D65A8B.C226B940" TargetMode="External"/><Relationship Id="rId5"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
          <p:cNvSpPr txBox="1"/>
          <p:nvPr/>
        </p:nvSpPr>
        <p:spPr>
          <a:xfrm rot="5400000">
            <a:off x="897602" y="-24534"/>
            <a:ext cx="4294702" cy="6089909"/>
          </a:xfrm>
          <a:prstGeom prst="rect">
            <a:avLst/>
          </a:prstGeom>
          <a:noFill/>
          <a:ln>
            <a:noFill/>
          </a:ln>
          <a:effectLst/>
        </p:spPr>
        <p:txBody>
          <a:bodyPr rot="0" spcFirstLastPara="0" vert="vert270" wrap="square" lIns="91440" tIns="45720" rIns="91440" bIns="45720" numCol="1" spcCol="0" rtlCol="0" fromWordArt="0" anchor="t" anchorCtr="0" forceAA="0" compatLnSpc="1">
            <a:prstTxWarp prst="textNoShape">
              <a:avLst/>
            </a:prstTxWarp>
            <a:spAutoFit/>
          </a:bodyPr>
          <a:lstStyle/>
          <a:p>
            <a:pPr algn="ctr">
              <a:lnSpc>
                <a:spcPct val="107000"/>
              </a:lnSpc>
              <a:spcAft>
                <a:spcPts val="0"/>
              </a:spcAft>
            </a:pPr>
            <a:r>
              <a:rPr lang="en-GB" sz="6600" dirty="0">
                <a:solidFill>
                  <a:srgbClr val="0070C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Y11 PARENT INFORMATION EVENING </a:t>
            </a:r>
            <a:r>
              <a:rPr lang="en-GB" sz="5400" dirty="0">
                <a:solidFill>
                  <a:srgbClr val="FF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EFFECTIVE REVISION</a:t>
            </a:r>
            <a:endParaRPr lang="en-GB" sz="6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0" name="Diagram 19"/>
          <p:cNvGraphicFramePr/>
          <p:nvPr>
            <p:extLst>
              <p:ext uri="{D42A27DB-BD31-4B8C-83A1-F6EECF244321}">
                <p14:modId xmlns:p14="http://schemas.microsoft.com/office/powerpoint/2010/main" val="745617423"/>
              </p:ext>
            </p:extLst>
          </p:nvPr>
        </p:nvGraphicFramePr>
        <p:xfrm>
          <a:off x="6089907" y="1225446"/>
          <a:ext cx="6102093" cy="4407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Date Placeholder 3"/>
          <p:cNvSpPr>
            <a:spLocks noGrp="1"/>
          </p:cNvSpPr>
          <p:nvPr>
            <p:ph type="dt" sz="quarter" idx="10"/>
          </p:nvPr>
        </p:nvSpPr>
        <p:spPr>
          <a:xfrm>
            <a:off x="-2" y="5291752"/>
            <a:ext cx="6102093" cy="476250"/>
          </a:xfrm>
        </p:spPr>
        <p:txBody>
          <a:bodyPr/>
          <a:lstStyle/>
          <a:p>
            <a:pPr algn="ctr">
              <a:defRPr/>
            </a:pPr>
            <a:fld id="{A2270428-E490-417A-9066-77A33CDC945F}" type="datetime2">
              <a:rPr lang="en-GB" sz="2400" u="sng"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defRPr/>
              </a:pPr>
              <a:t>Tuesday, 28 January 2025</a:t>
            </a:fld>
            <a:endParaRPr lang="en-GB" sz="2400" u="sng"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4" name="Group 23">
            <a:extLst>
              <a:ext uri="{FF2B5EF4-FFF2-40B4-BE49-F238E27FC236}">
                <a16:creationId xmlns:a16="http://schemas.microsoft.com/office/drawing/2014/main" id="{562331DD-4332-4301-BFCE-E58DF0E4FF7A}"/>
              </a:ext>
            </a:extLst>
          </p:cNvPr>
          <p:cNvGrpSpPr/>
          <p:nvPr/>
        </p:nvGrpSpPr>
        <p:grpSpPr>
          <a:xfrm>
            <a:off x="1" y="6091513"/>
            <a:ext cx="12095989" cy="766488"/>
            <a:chOff x="1" y="6091513"/>
            <a:chExt cx="12095989" cy="766488"/>
          </a:xfrm>
        </p:grpSpPr>
        <p:sp>
          <p:nvSpPr>
            <p:cNvPr id="25" name="TextBox 24">
              <a:extLst>
                <a:ext uri="{FF2B5EF4-FFF2-40B4-BE49-F238E27FC236}">
                  <a16:creationId xmlns:a16="http://schemas.microsoft.com/office/drawing/2014/main" id="{D1C6E591-6C1D-4510-A345-A7972E1E55B8}"/>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26" name="Straight Connector 25">
              <a:extLst>
                <a:ext uri="{FF2B5EF4-FFF2-40B4-BE49-F238E27FC236}">
                  <a16:creationId xmlns:a16="http://schemas.microsoft.com/office/drawing/2014/main" id="{FC5B4E5B-A8FA-4E66-900C-CAD2AC50700E}"/>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27" name="Picture 26" descr="cid:image001.png@01D65A8B.C226B940">
              <a:extLst>
                <a:ext uri="{FF2B5EF4-FFF2-40B4-BE49-F238E27FC236}">
                  <a16:creationId xmlns:a16="http://schemas.microsoft.com/office/drawing/2014/main" id="{1E53B389-4404-40B0-B050-9B22B3B47E37}"/>
                </a:ext>
              </a:extLst>
            </p:cNvPr>
            <p:cNvPicPr/>
            <p:nvPr/>
          </p:nvPicPr>
          <p:blipFill rotWithShape="1">
            <a:blip r:embed="rId8" r:link="rId9"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grpSp>
        <p:nvGrpSpPr>
          <p:cNvPr id="28" name="Group 27">
            <a:extLst>
              <a:ext uri="{FF2B5EF4-FFF2-40B4-BE49-F238E27FC236}">
                <a16:creationId xmlns:a16="http://schemas.microsoft.com/office/drawing/2014/main" id="{72A8D281-7523-4D4E-9A1E-62A64469ADFF}"/>
              </a:ext>
            </a:extLst>
          </p:cNvPr>
          <p:cNvGrpSpPr/>
          <p:nvPr/>
        </p:nvGrpSpPr>
        <p:grpSpPr>
          <a:xfrm>
            <a:off x="48006" y="0"/>
            <a:ext cx="12095989" cy="766488"/>
            <a:chOff x="1" y="6091513"/>
            <a:chExt cx="12095989" cy="766488"/>
          </a:xfrm>
        </p:grpSpPr>
        <p:sp>
          <p:nvSpPr>
            <p:cNvPr id="29" name="TextBox 28">
              <a:extLst>
                <a:ext uri="{FF2B5EF4-FFF2-40B4-BE49-F238E27FC236}">
                  <a16:creationId xmlns:a16="http://schemas.microsoft.com/office/drawing/2014/main" id="{9DD9A9D0-55A2-4945-854C-A280ABDEF684}"/>
                </a:ext>
              </a:extLst>
            </p:cNvPr>
            <p:cNvSpPr txBox="1"/>
            <p:nvPr/>
          </p:nvSpPr>
          <p:spPr>
            <a:xfrm>
              <a:off x="8535158" y="6112533"/>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30" name="Straight Connector 29">
              <a:extLst>
                <a:ext uri="{FF2B5EF4-FFF2-40B4-BE49-F238E27FC236}">
                  <a16:creationId xmlns:a16="http://schemas.microsoft.com/office/drawing/2014/main" id="{2EC8E151-A1E2-4C74-B4E3-FE23D33F9A6E}"/>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31" name="Picture 30" descr="cid:image001.png@01D65A8B.C226B940">
              <a:extLst>
                <a:ext uri="{FF2B5EF4-FFF2-40B4-BE49-F238E27FC236}">
                  <a16:creationId xmlns:a16="http://schemas.microsoft.com/office/drawing/2014/main" id="{E3FE52EE-2C2C-407A-BDA9-9D55A468C479}"/>
                </a:ext>
              </a:extLst>
            </p:cNvPr>
            <p:cNvPicPr/>
            <p:nvPr/>
          </p:nvPicPr>
          <p:blipFill rotWithShape="1">
            <a:blip r:embed="rId8" r:link="rId9"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Tree>
    <p:extLst>
      <p:ext uri="{BB962C8B-B14F-4D97-AF65-F5344CB8AC3E}">
        <p14:creationId xmlns:p14="http://schemas.microsoft.com/office/powerpoint/2010/main" val="79137067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5C098C4-5298-490E-913D-247778A8AB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4961" y="1217190"/>
            <a:ext cx="6802078" cy="5360207"/>
          </a:xfrm>
          <a:prstGeom prst="rect">
            <a:avLst/>
          </a:prstGeom>
        </p:spPr>
      </p:pic>
      <p:pic>
        <p:nvPicPr>
          <p:cNvPr id="21" name="Picture 20">
            <a:extLst>
              <a:ext uri="{FF2B5EF4-FFF2-40B4-BE49-F238E27FC236}">
                <a16:creationId xmlns:a16="http://schemas.microsoft.com/office/drawing/2014/main" id="{AC311E9B-45C3-4B95-B896-C621EE0E59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33079" y="1200327"/>
            <a:ext cx="8704576" cy="5334971"/>
          </a:xfrm>
          <a:prstGeom prst="rect">
            <a:avLst/>
          </a:prstGeom>
        </p:spPr>
      </p:pic>
      <p:pic>
        <p:nvPicPr>
          <p:cNvPr id="20" name="Picture 19">
            <a:extLst>
              <a:ext uri="{FF2B5EF4-FFF2-40B4-BE49-F238E27FC236}">
                <a16:creationId xmlns:a16="http://schemas.microsoft.com/office/drawing/2014/main" id="{8F6422B7-9095-49E2-BE9D-EC6BA880B25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54345" y="1200329"/>
            <a:ext cx="8704576" cy="3179214"/>
          </a:xfrm>
          <a:prstGeom prst="rect">
            <a:avLst/>
          </a:prstGeom>
        </p:spPr>
      </p:pic>
      <p:sp>
        <p:nvSpPr>
          <p:cNvPr id="37" name="Rectangle 36"/>
          <p:cNvSpPr/>
          <p:nvPr/>
        </p:nvSpPr>
        <p:spPr>
          <a:xfrm>
            <a:off x="0" y="0"/>
            <a:ext cx="12192000" cy="923330"/>
          </a:xfrm>
          <a:prstGeom prst="rect">
            <a:avLst/>
          </a:prstGeom>
          <a:noFill/>
        </p:spPr>
        <p:txBody>
          <a:bodyPr wrap="square" lIns="91440" tIns="45720" rIns="91440" bIns="45720">
            <a:spAutoFit/>
          </a:bodyPr>
          <a:lstStyle/>
          <a:p>
            <a:r>
              <a:rPr lang="en-US" sz="5400" dirty="0">
                <a:ln w="0"/>
                <a:solidFill>
                  <a:srgbClr val="0070C0"/>
                </a:solidFill>
                <a:effectLst>
                  <a:outerShdw blurRad="38100" dist="19050" dir="2700000" algn="tl" rotWithShape="0">
                    <a:schemeClr val="dk1">
                      <a:alpha val="40000"/>
                    </a:schemeClr>
                  </a:outerShdw>
                </a:effectLst>
              </a:rPr>
              <a:t>A MODEL…</a:t>
            </a:r>
            <a:endParaRPr lang="en-US" sz="5400" b="0" cap="none" spc="0" dirty="0">
              <a:ln w="0"/>
              <a:solidFill>
                <a:srgbClr val="0070C0"/>
              </a:solidFill>
              <a:effectLst>
                <a:outerShdw blurRad="38100" dist="19050" dir="2700000" algn="tl" rotWithShape="0">
                  <a:schemeClr val="dk1">
                    <a:alpha val="40000"/>
                  </a:schemeClr>
                </a:outerShdw>
              </a:effectLst>
            </a:endParaRPr>
          </a:p>
        </p:txBody>
      </p:sp>
      <p:grpSp>
        <p:nvGrpSpPr>
          <p:cNvPr id="8" name="Group 7">
            <a:extLst>
              <a:ext uri="{FF2B5EF4-FFF2-40B4-BE49-F238E27FC236}">
                <a16:creationId xmlns:a16="http://schemas.microsoft.com/office/drawing/2014/main" id="{2C22FD3E-2883-4BC3-AAB1-F9986A50A706}"/>
              </a:ext>
            </a:extLst>
          </p:cNvPr>
          <p:cNvGrpSpPr/>
          <p:nvPr/>
        </p:nvGrpSpPr>
        <p:grpSpPr>
          <a:xfrm>
            <a:off x="1" y="6091513"/>
            <a:ext cx="12095989" cy="766488"/>
            <a:chOff x="1" y="6091513"/>
            <a:chExt cx="12095989" cy="766488"/>
          </a:xfrm>
        </p:grpSpPr>
        <p:sp>
          <p:nvSpPr>
            <p:cNvPr id="9" name="TextBox 8">
              <a:extLst>
                <a:ext uri="{FF2B5EF4-FFF2-40B4-BE49-F238E27FC236}">
                  <a16:creationId xmlns:a16="http://schemas.microsoft.com/office/drawing/2014/main" id="{FC1FCA17-9F52-4E96-BB62-3A5174CF7143}"/>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0" name="Straight Connector 9">
              <a:extLst>
                <a:ext uri="{FF2B5EF4-FFF2-40B4-BE49-F238E27FC236}">
                  <a16:creationId xmlns:a16="http://schemas.microsoft.com/office/drawing/2014/main" id="{18A5A4AE-366E-4451-A704-58C7FB225F95}"/>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1" name="Picture 10" descr="cid:image001.png@01D65A8B.C226B940">
              <a:extLst>
                <a:ext uri="{FF2B5EF4-FFF2-40B4-BE49-F238E27FC236}">
                  <a16:creationId xmlns:a16="http://schemas.microsoft.com/office/drawing/2014/main" id="{218D3038-A379-403D-A291-14F4DB98A203}"/>
                </a:ext>
              </a:extLst>
            </p:cNvPr>
            <p:cNvPicPr/>
            <p:nvPr/>
          </p:nvPicPr>
          <p:blipFill rotWithShape="1">
            <a:blip r:embed="rId6" r:link="rId7"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
        <p:nvSpPr>
          <p:cNvPr id="2" name="TextBox 1">
            <a:extLst>
              <a:ext uri="{FF2B5EF4-FFF2-40B4-BE49-F238E27FC236}">
                <a16:creationId xmlns:a16="http://schemas.microsoft.com/office/drawing/2014/main" id="{B75D9980-06A7-4F34-90FE-46F4FA41F939}"/>
              </a:ext>
            </a:extLst>
          </p:cNvPr>
          <p:cNvSpPr txBox="1"/>
          <p:nvPr/>
        </p:nvSpPr>
        <p:spPr>
          <a:xfrm>
            <a:off x="4253023" y="0"/>
            <a:ext cx="7938977"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Pick a </a:t>
            </a:r>
            <a:r>
              <a:rPr lang="en-GB" sz="2400" b="1" dirty="0"/>
              <a:t>past exam paper</a:t>
            </a:r>
            <a:r>
              <a:rPr lang="en-GB" sz="2400" dirty="0"/>
              <a:t>: Foundation or Higher</a:t>
            </a:r>
          </a:p>
          <a:p>
            <a:pPr marL="285750" indent="-285750">
              <a:buFont typeface="Arial" panose="020B0604020202020204" pitchFamily="34" charset="0"/>
              <a:buChar char="•"/>
            </a:pPr>
            <a:r>
              <a:rPr lang="en-GB" sz="2400" dirty="0"/>
              <a:t>Use this </a:t>
            </a:r>
            <a:r>
              <a:rPr lang="en-GB" sz="2400" b="1" dirty="0"/>
              <a:t>mark scheme </a:t>
            </a:r>
            <a:r>
              <a:rPr lang="en-GB" sz="2400" dirty="0"/>
              <a:t>to mark your work</a:t>
            </a:r>
          </a:p>
          <a:p>
            <a:pPr marL="285750" indent="-285750">
              <a:buFont typeface="Arial" panose="020B0604020202020204" pitchFamily="34" charset="0"/>
              <a:buChar char="•"/>
            </a:pPr>
            <a:r>
              <a:rPr lang="en-GB" sz="2400" dirty="0"/>
              <a:t>Use our </a:t>
            </a:r>
            <a:r>
              <a:rPr lang="en-GB" sz="2400" b="1" dirty="0" err="1"/>
              <a:t>Sparx</a:t>
            </a:r>
            <a:r>
              <a:rPr lang="en-GB" sz="2400" b="1" dirty="0"/>
              <a:t>-Maths topic list </a:t>
            </a:r>
            <a:r>
              <a:rPr lang="en-GB" sz="2400" dirty="0"/>
              <a:t>to identify areas to practice…</a:t>
            </a:r>
          </a:p>
        </p:txBody>
      </p:sp>
      <p:sp>
        <p:nvSpPr>
          <p:cNvPr id="13" name="Rectangle 12">
            <a:extLst>
              <a:ext uri="{FF2B5EF4-FFF2-40B4-BE49-F238E27FC236}">
                <a16:creationId xmlns:a16="http://schemas.microsoft.com/office/drawing/2014/main" id="{E03B50A4-32BF-49A8-9549-6F2D18C7CD20}"/>
              </a:ext>
            </a:extLst>
          </p:cNvPr>
          <p:cNvSpPr/>
          <p:nvPr/>
        </p:nvSpPr>
        <p:spPr>
          <a:xfrm>
            <a:off x="-4" y="818040"/>
            <a:ext cx="1211891" cy="923330"/>
          </a:xfrm>
          <a:prstGeom prst="rect">
            <a:avLst/>
          </a:prstGeom>
          <a:noFill/>
        </p:spPr>
        <p:txBody>
          <a:bodyPr wrap="squar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rPr>
              <a:t>H</a:t>
            </a:r>
            <a:endParaRPr lang="en-US" sz="5400" b="0" cap="none" spc="0" dirty="0">
              <a:ln w="0"/>
              <a:solidFill>
                <a:srgbClr val="FF0000"/>
              </a:solidFill>
              <a:effectLst>
                <a:outerShdw blurRad="38100" dist="19050" dir="2700000" algn="tl" rotWithShape="0">
                  <a:schemeClr val="dk1">
                    <a:alpha val="40000"/>
                  </a:schemeClr>
                </a:outerShdw>
              </a:effectLst>
            </a:endParaRPr>
          </a:p>
        </p:txBody>
      </p:sp>
      <p:grpSp>
        <p:nvGrpSpPr>
          <p:cNvPr id="17" name="Group 16">
            <a:extLst>
              <a:ext uri="{FF2B5EF4-FFF2-40B4-BE49-F238E27FC236}">
                <a16:creationId xmlns:a16="http://schemas.microsoft.com/office/drawing/2014/main" id="{E320ECE4-3DC9-46E1-BADF-B8574E72FDB6}"/>
              </a:ext>
            </a:extLst>
          </p:cNvPr>
          <p:cNvGrpSpPr/>
          <p:nvPr/>
        </p:nvGrpSpPr>
        <p:grpSpPr>
          <a:xfrm>
            <a:off x="1733079" y="1200330"/>
            <a:ext cx="8661266" cy="2095427"/>
            <a:chOff x="1733079" y="1200330"/>
            <a:chExt cx="8661266" cy="2095427"/>
          </a:xfrm>
        </p:grpSpPr>
        <p:pic>
          <p:nvPicPr>
            <p:cNvPr id="3" name="Picture 2">
              <a:extLst>
                <a:ext uri="{FF2B5EF4-FFF2-40B4-BE49-F238E27FC236}">
                  <a16:creationId xmlns:a16="http://schemas.microsoft.com/office/drawing/2014/main" id="{9F76BC4C-28B2-4AA9-A8E4-70EAA59D40B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754345" y="1200330"/>
              <a:ext cx="8640000" cy="830489"/>
            </a:xfrm>
            <a:prstGeom prst="rect">
              <a:avLst/>
            </a:prstGeom>
          </p:spPr>
        </p:pic>
        <p:pic>
          <p:nvPicPr>
            <p:cNvPr id="12" name="Picture 11">
              <a:extLst>
                <a:ext uri="{FF2B5EF4-FFF2-40B4-BE49-F238E27FC236}">
                  <a16:creationId xmlns:a16="http://schemas.microsoft.com/office/drawing/2014/main" id="{B09C9C32-9A60-406A-8BF3-2F8BCDDC66C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733079" y="2030819"/>
              <a:ext cx="8640000" cy="744279"/>
            </a:xfrm>
            <a:prstGeom prst="rect">
              <a:avLst/>
            </a:prstGeom>
          </p:spPr>
        </p:pic>
        <p:pic>
          <p:nvPicPr>
            <p:cNvPr id="14" name="Picture 13">
              <a:extLst>
                <a:ext uri="{FF2B5EF4-FFF2-40B4-BE49-F238E27FC236}">
                  <a16:creationId xmlns:a16="http://schemas.microsoft.com/office/drawing/2014/main" id="{E5551211-E488-45B7-81D9-1AC72DAB8AF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733079" y="2752273"/>
              <a:ext cx="8640000" cy="543484"/>
            </a:xfrm>
            <a:prstGeom prst="rect">
              <a:avLst/>
            </a:prstGeom>
          </p:spPr>
        </p:pic>
        <p:sp>
          <p:nvSpPr>
            <p:cNvPr id="16" name="TextBox 15">
              <a:extLst>
                <a:ext uri="{FF2B5EF4-FFF2-40B4-BE49-F238E27FC236}">
                  <a16:creationId xmlns:a16="http://schemas.microsoft.com/office/drawing/2014/main" id="{5C9C9803-B328-45D7-B7C2-8D4A2821442E}"/>
                </a:ext>
              </a:extLst>
            </p:cNvPr>
            <p:cNvSpPr txBox="1"/>
            <p:nvPr/>
          </p:nvSpPr>
          <p:spPr>
            <a:xfrm>
              <a:off x="2051971" y="1691810"/>
              <a:ext cx="680484" cy="369332"/>
            </a:xfrm>
            <a:prstGeom prst="rect">
              <a:avLst/>
            </a:prstGeom>
            <a:noFill/>
          </p:spPr>
          <p:txBody>
            <a:bodyPr wrap="square" rtlCol="0">
              <a:spAutoFit/>
            </a:bodyPr>
            <a:lstStyle/>
            <a:p>
              <a:r>
                <a:rPr lang="en-GB" b="1" dirty="0"/>
                <a:t>1(a)</a:t>
              </a:r>
            </a:p>
          </p:txBody>
        </p:sp>
        <p:sp>
          <p:nvSpPr>
            <p:cNvPr id="18" name="TextBox 17">
              <a:extLst>
                <a:ext uri="{FF2B5EF4-FFF2-40B4-BE49-F238E27FC236}">
                  <a16:creationId xmlns:a16="http://schemas.microsoft.com/office/drawing/2014/main" id="{FF987B0A-584D-44D5-857F-34B9E436E2B6}"/>
                </a:ext>
              </a:extLst>
            </p:cNvPr>
            <p:cNvSpPr txBox="1"/>
            <p:nvPr/>
          </p:nvSpPr>
          <p:spPr>
            <a:xfrm>
              <a:off x="2051971" y="2218292"/>
              <a:ext cx="680484" cy="369332"/>
            </a:xfrm>
            <a:prstGeom prst="rect">
              <a:avLst/>
            </a:prstGeom>
            <a:noFill/>
          </p:spPr>
          <p:txBody>
            <a:bodyPr wrap="square" rtlCol="0">
              <a:spAutoFit/>
            </a:bodyPr>
            <a:lstStyle/>
            <a:p>
              <a:r>
                <a:rPr lang="en-GB" b="1" dirty="0"/>
                <a:t>1(b)</a:t>
              </a:r>
            </a:p>
          </p:txBody>
        </p:sp>
        <p:sp>
          <p:nvSpPr>
            <p:cNvPr id="19" name="TextBox 18">
              <a:extLst>
                <a:ext uri="{FF2B5EF4-FFF2-40B4-BE49-F238E27FC236}">
                  <a16:creationId xmlns:a16="http://schemas.microsoft.com/office/drawing/2014/main" id="{BE75D5FE-BB75-465D-AAE6-61CFBFADE26E}"/>
                </a:ext>
              </a:extLst>
            </p:cNvPr>
            <p:cNvSpPr txBox="1"/>
            <p:nvPr/>
          </p:nvSpPr>
          <p:spPr>
            <a:xfrm>
              <a:off x="2051971" y="2839349"/>
              <a:ext cx="680484" cy="369332"/>
            </a:xfrm>
            <a:prstGeom prst="rect">
              <a:avLst/>
            </a:prstGeom>
            <a:noFill/>
          </p:spPr>
          <p:txBody>
            <a:bodyPr wrap="square" rtlCol="0">
              <a:spAutoFit/>
            </a:bodyPr>
            <a:lstStyle/>
            <a:p>
              <a:r>
                <a:rPr lang="en-GB" b="1" dirty="0"/>
                <a:t>1(c)</a:t>
              </a:r>
            </a:p>
          </p:txBody>
        </p:sp>
      </p:grpSp>
    </p:spTree>
    <p:extLst>
      <p:ext uri="{BB962C8B-B14F-4D97-AF65-F5344CB8AC3E}">
        <p14:creationId xmlns:p14="http://schemas.microsoft.com/office/powerpoint/2010/main" val="17489604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0"/>
            <a:ext cx="12192000" cy="923330"/>
          </a:xfrm>
          <a:prstGeom prst="rect">
            <a:avLst/>
          </a:prstGeom>
          <a:noFill/>
        </p:spPr>
        <p:txBody>
          <a:bodyPr wrap="square" lIns="91440" tIns="45720" rIns="91440" bIns="45720">
            <a:spAutoFit/>
          </a:bodyPr>
          <a:lstStyle/>
          <a:p>
            <a:r>
              <a:rPr lang="en-US" sz="5400" dirty="0">
                <a:ln w="0"/>
                <a:solidFill>
                  <a:srgbClr val="0070C0"/>
                </a:solidFill>
                <a:effectLst>
                  <a:outerShdw blurRad="38100" dist="19050" dir="2700000" algn="tl" rotWithShape="0">
                    <a:schemeClr val="dk1">
                      <a:alpha val="40000"/>
                    </a:schemeClr>
                  </a:outerShdw>
                </a:effectLst>
              </a:rPr>
              <a:t>A MODEL…</a:t>
            </a:r>
            <a:endParaRPr lang="en-US" sz="5400" b="0" cap="none" spc="0" dirty="0">
              <a:ln w="0"/>
              <a:solidFill>
                <a:srgbClr val="0070C0"/>
              </a:solidFill>
              <a:effectLst>
                <a:outerShdw blurRad="38100" dist="19050" dir="2700000" algn="tl" rotWithShape="0">
                  <a:schemeClr val="dk1">
                    <a:alpha val="40000"/>
                  </a:schemeClr>
                </a:outerShdw>
              </a:effectLst>
            </a:endParaRPr>
          </a:p>
        </p:txBody>
      </p:sp>
      <p:grpSp>
        <p:nvGrpSpPr>
          <p:cNvPr id="8" name="Group 7">
            <a:extLst>
              <a:ext uri="{FF2B5EF4-FFF2-40B4-BE49-F238E27FC236}">
                <a16:creationId xmlns:a16="http://schemas.microsoft.com/office/drawing/2014/main" id="{2C22FD3E-2883-4BC3-AAB1-F9986A50A706}"/>
              </a:ext>
            </a:extLst>
          </p:cNvPr>
          <p:cNvGrpSpPr/>
          <p:nvPr/>
        </p:nvGrpSpPr>
        <p:grpSpPr>
          <a:xfrm>
            <a:off x="1" y="6091513"/>
            <a:ext cx="12095989" cy="766488"/>
            <a:chOff x="1" y="6091513"/>
            <a:chExt cx="12095989" cy="766488"/>
          </a:xfrm>
        </p:grpSpPr>
        <p:sp>
          <p:nvSpPr>
            <p:cNvPr id="9" name="TextBox 8">
              <a:extLst>
                <a:ext uri="{FF2B5EF4-FFF2-40B4-BE49-F238E27FC236}">
                  <a16:creationId xmlns:a16="http://schemas.microsoft.com/office/drawing/2014/main" id="{FC1FCA17-9F52-4E96-BB62-3A5174CF7143}"/>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0" name="Straight Connector 9">
              <a:extLst>
                <a:ext uri="{FF2B5EF4-FFF2-40B4-BE49-F238E27FC236}">
                  <a16:creationId xmlns:a16="http://schemas.microsoft.com/office/drawing/2014/main" id="{18A5A4AE-366E-4451-A704-58C7FB225F95}"/>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1" name="Picture 10" descr="cid:image001.png@01D65A8B.C226B940">
              <a:extLst>
                <a:ext uri="{FF2B5EF4-FFF2-40B4-BE49-F238E27FC236}">
                  <a16:creationId xmlns:a16="http://schemas.microsoft.com/office/drawing/2014/main" id="{218D3038-A379-403D-A291-14F4DB98A203}"/>
                </a:ext>
              </a:extLst>
            </p:cNvPr>
            <p:cNvPicPr/>
            <p:nvPr/>
          </p:nvPicPr>
          <p:blipFill rotWithShape="1">
            <a:blip r:embed="rId3" r:link="rId4"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
        <p:nvSpPr>
          <p:cNvPr id="2" name="TextBox 1">
            <a:extLst>
              <a:ext uri="{FF2B5EF4-FFF2-40B4-BE49-F238E27FC236}">
                <a16:creationId xmlns:a16="http://schemas.microsoft.com/office/drawing/2014/main" id="{B75D9980-06A7-4F34-90FE-46F4FA41F939}"/>
              </a:ext>
            </a:extLst>
          </p:cNvPr>
          <p:cNvSpPr txBox="1"/>
          <p:nvPr/>
        </p:nvSpPr>
        <p:spPr>
          <a:xfrm>
            <a:off x="4253023" y="0"/>
            <a:ext cx="7938977"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Pick a </a:t>
            </a:r>
            <a:r>
              <a:rPr lang="en-GB" sz="2400" b="1" dirty="0"/>
              <a:t>past exam paper</a:t>
            </a:r>
            <a:endParaRPr lang="en-GB" sz="2400" dirty="0"/>
          </a:p>
          <a:p>
            <a:pPr marL="285750" indent="-285750">
              <a:buFont typeface="Arial" panose="020B0604020202020204" pitchFamily="34" charset="0"/>
              <a:buChar char="•"/>
            </a:pPr>
            <a:r>
              <a:rPr lang="en-GB" sz="2400" dirty="0"/>
              <a:t>Use this </a:t>
            </a:r>
            <a:r>
              <a:rPr lang="en-GB" sz="2400" b="1" dirty="0"/>
              <a:t>mark scheme </a:t>
            </a:r>
            <a:r>
              <a:rPr lang="en-GB" sz="2400" dirty="0"/>
              <a:t>to mark your work</a:t>
            </a:r>
          </a:p>
          <a:p>
            <a:pPr marL="285750" indent="-285750">
              <a:buFont typeface="Arial" panose="020B0604020202020204" pitchFamily="34" charset="0"/>
              <a:buChar char="•"/>
            </a:pPr>
            <a:r>
              <a:rPr lang="en-GB" sz="2400" dirty="0"/>
              <a:t>Use our </a:t>
            </a:r>
            <a:r>
              <a:rPr lang="en-GB" sz="2400" b="1" dirty="0" err="1"/>
              <a:t>Sparx</a:t>
            </a:r>
            <a:r>
              <a:rPr lang="en-GB" sz="2400" b="1" dirty="0"/>
              <a:t>-Maths topic list </a:t>
            </a:r>
            <a:r>
              <a:rPr lang="en-GB" sz="2400" dirty="0"/>
              <a:t>to identify areas to practice…</a:t>
            </a:r>
          </a:p>
        </p:txBody>
      </p:sp>
      <p:pic>
        <p:nvPicPr>
          <p:cNvPr id="4" name="Picture 3">
            <a:extLst>
              <a:ext uri="{FF2B5EF4-FFF2-40B4-BE49-F238E27FC236}">
                <a16:creationId xmlns:a16="http://schemas.microsoft.com/office/drawing/2014/main" id="{D1CCD177-3418-4CEA-ADCB-4712926717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511" y="1320485"/>
            <a:ext cx="8868735" cy="3455582"/>
          </a:xfrm>
          <a:prstGeom prst="rect">
            <a:avLst/>
          </a:prstGeom>
        </p:spPr>
      </p:pic>
      <p:pic>
        <p:nvPicPr>
          <p:cNvPr id="5" name="Picture 4">
            <a:extLst>
              <a:ext uri="{FF2B5EF4-FFF2-40B4-BE49-F238E27FC236}">
                <a16:creationId xmlns:a16="http://schemas.microsoft.com/office/drawing/2014/main" id="{1CD41A0D-F16E-40D5-8AD7-ED6DF5C40DF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28753" y="2635931"/>
            <a:ext cx="8963247" cy="3680730"/>
          </a:xfrm>
          <a:prstGeom prst="rect">
            <a:avLst/>
          </a:prstGeom>
        </p:spPr>
      </p:pic>
    </p:spTree>
    <p:extLst>
      <p:ext uri="{BB962C8B-B14F-4D97-AF65-F5344CB8AC3E}">
        <p14:creationId xmlns:p14="http://schemas.microsoft.com/office/powerpoint/2010/main" val="35327964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0"/>
            <a:ext cx="12192000" cy="923330"/>
          </a:xfrm>
          <a:prstGeom prst="rect">
            <a:avLst/>
          </a:prstGeom>
          <a:noFill/>
        </p:spPr>
        <p:txBody>
          <a:bodyPr wrap="square" lIns="91440" tIns="45720" rIns="91440" bIns="45720">
            <a:spAutoFit/>
          </a:bodyPr>
          <a:lstStyle/>
          <a:p>
            <a:r>
              <a:rPr lang="en-US" sz="5400" b="0" cap="none" spc="0" dirty="0">
                <a:ln w="0"/>
                <a:solidFill>
                  <a:srgbClr val="0070C0"/>
                </a:solidFill>
                <a:effectLst>
                  <a:outerShdw blurRad="38100" dist="19050" dir="2700000" algn="tl" rotWithShape="0">
                    <a:schemeClr val="dk1">
                      <a:alpha val="40000"/>
                    </a:schemeClr>
                  </a:outerShdw>
                </a:effectLst>
              </a:rPr>
              <a:t>FURTHER ADVISE AND GUIDANCE</a:t>
            </a:r>
          </a:p>
        </p:txBody>
      </p:sp>
      <p:grpSp>
        <p:nvGrpSpPr>
          <p:cNvPr id="8" name="Group 7">
            <a:extLst>
              <a:ext uri="{FF2B5EF4-FFF2-40B4-BE49-F238E27FC236}">
                <a16:creationId xmlns:a16="http://schemas.microsoft.com/office/drawing/2014/main" id="{2C22FD3E-2883-4BC3-AAB1-F9986A50A706}"/>
              </a:ext>
            </a:extLst>
          </p:cNvPr>
          <p:cNvGrpSpPr/>
          <p:nvPr/>
        </p:nvGrpSpPr>
        <p:grpSpPr>
          <a:xfrm>
            <a:off x="1" y="6091513"/>
            <a:ext cx="12095989" cy="766488"/>
            <a:chOff x="1" y="6091513"/>
            <a:chExt cx="12095989" cy="766488"/>
          </a:xfrm>
        </p:grpSpPr>
        <p:sp>
          <p:nvSpPr>
            <p:cNvPr id="9" name="TextBox 8">
              <a:extLst>
                <a:ext uri="{FF2B5EF4-FFF2-40B4-BE49-F238E27FC236}">
                  <a16:creationId xmlns:a16="http://schemas.microsoft.com/office/drawing/2014/main" id="{FC1FCA17-9F52-4E96-BB62-3A5174CF7143}"/>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0" name="Straight Connector 9">
              <a:extLst>
                <a:ext uri="{FF2B5EF4-FFF2-40B4-BE49-F238E27FC236}">
                  <a16:creationId xmlns:a16="http://schemas.microsoft.com/office/drawing/2014/main" id="{18A5A4AE-366E-4451-A704-58C7FB225F95}"/>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1" name="Picture 10" descr="cid:image001.png@01D65A8B.C226B940">
              <a:extLst>
                <a:ext uri="{FF2B5EF4-FFF2-40B4-BE49-F238E27FC236}">
                  <a16:creationId xmlns:a16="http://schemas.microsoft.com/office/drawing/2014/main" id="{218D3038-A379-403D-A291-14F4DB98A203}"/>
                </a:ext>
              </a:extLst>
            </p:cNvPr>
            <p:cNvPicPr/>
            <p:nvPr/>
          </p:nvPicPr>
          <p:blipFill rotWithShape="1">
            <a:blip r:embed="rId3" r:link="rId4"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
        <p:nvSpPr>
          <p:cNvPr id="2" name="Rectangle 1">
            <a:extLst>
              <a:ext uri="{FF2B5EF4-FFF2-40B4-BE49-F238E27FC236}">
                <a16:creationId xmlns:a16="http://schemas.microsoft.com/office/drawing/2014/main" id="{2953D160-C49A-40B9-A3DD-BF123DB4EA66}"/>
              </a:ext>
            </a:extLst>
          </p:cNvPr>
          <p:cNvSpPr/>
          <p:nvPr/>
        </p:nvSpPr>
        <p:spPr>
          <a:xfrm>
            <a:off x="0" y="923330"/>
            <a:ext cx="12192000" cy="4893647"/>
          </a:xfrm>
          <a:prstGeom prst="rect">
            <a:avLst/>
          </a:prstGeom>
        </p:spPr>
        <p:txBody>
          <a:bodyPr wrap="square">
            <a:spAutoFit/>
          </a:bodyPr>
          <a:lstStyle/>
          <a:p>
            <a:pPr marL="285750" indent="-285750">
              <a:buFont typeface="Arial" panose="020B0604020202020204" pitchFamily="34" charset="0"/>
              <a:buChar char="•"/>
            </a:pPr>
            <a:r>
              <a:rPr lang="en-GB" sz="2600" dirty="0">
                <a:hlinkClick r:id="rId5"/>
              </a:rPr>
              <a:t>How to use past exam papers to revise effectively</a:t>
            </a:r>
            <a:r>
              <a:rPr lang="en-GB" sz="2600" dirty="0"/>
              <a:t> (The Student Room Uni Guide)</a:t>
            </a:r>
          </a:p>
          <a:p>
            <a:pPr marL="285750" indent="-285750">
              <a:buFont typeface="Arial" panose="020B0604020202020204" pitchFamily="34" charset="0"/>
              <a:buChar char="•"/>
            </a:pPr>
            <a:endParaRPr lang="en-GB" sz="2600" dirty="0"/>
          </a:p>
          <a:p>
            <a:pPr marL="914400" lvl="1" indent="-457200">
              <a:buFont typeface="Courier New" panose="02070309020205020404" pitchFamily="49" charset="0"/>
              <a:buChar char="o"/>
            </a:pPr>
            <a:r>
              <a:rPr lang="en-GB" sz="2600" dirty="0"/>
              <a:t>Reasons why past papers are a great revision tool: </a:t>
            </a:r>
            <a:r>
              <a:rPr lang="en-GB" sz="2600" dirty="0">
                <a:hlinkClick r:id="rId6"/>
              </a:rPr>
              <a:t>https://youtu.be/ldCtYtobaYI</a:t>
            </a:r>
            <a:r>
              <a:rPr lang="en-GB" sz="2600" dirty="0"/>
              <a:t>  </a:t>
            </a:r>
          </a:p>
          <a:p>
            <a:pPr marL="914400" lvl="1" indent="-457200">
              <a:buFont typeface="Courier New" panose="02070309020205020404" pitchFamily="49" charset="0"/>
              <a:buChar char="o"/>
            </a:pPr>
            <a:endParaRPr lang="en-GB" sz="2600" dirty="0"/>
          </a:p>
          <a:p>
            <a:pPr marL="914400" lvl="1" indent="-457200">
              <a:buFont typeface="Courier New" panose="02070309020205020404" pitchFamily="49" charset="0"/>
              <a:buChar char="o"/>
            </a:pPr>
            <a:r>
              <a:rPr lang="en-GB" sz="2600" dirty="0"/>
              <a:t>Three different ways you can revise using past papers: </a:t>
            </a:r>
            <a:r>
              <a:rPr lang="en-GB" sz="2600" dirty="0">
                <a:hlinkClick r:id="rId7" tooltip="Share link"/>
              </a:rPr>
              <a:t>https://youtu.be/eCeQcyWSZNc</a:t>
            </a:r>
            <a:endParaRPr lang="en-GB" sz="2600" dirty="0"/>
          </a:p>
          <a:p>
            <a:pPr marL="914400" lvl="1" indent="-457200">
              <a:buFont typeface="Courier New" panose="02070309020205020404" pitchFamily="49" charset="0"/>
              <a:buChar char="o"/>
            </a:pPr>
            <a:endParaRPr lang="en-GB" sz="2600" dirty="0"/>
          </a:p>
          <a:p>
            <a:pPr marL="914400" lvl="1" indent="-457200">
              <a:buFont typeface="Courier New" panose="02070309020205020404" pitchFamily="49" charset="0"/>
              <a:buChar char="o"/>
            </a:pPr>
            <a:r>
              <a:rPr lang="en-GB" sz="2600" dirty="0"/>
              <a:t>AQA command words: </a:t>
            </a:r>
            <a:r>
              <a:rPr lang="en-GB" sz="2600" dirty="0">
                <a:hlinkClick r:id="rId8"/>
              </a:rPr>
              <a:t>https://youtu.be/4RGnOSC0K6Q</a:t>
            </a:r>
            <a:endParaRPr lang="en-GB" sz="2600" dirty="0"/>
          </a:p>
          <a:p>
            <a:pPr marL="914400" lvl="1" indent="-457200">
              <a:buFont typeface="Courier New" panose="02070309020205020404" pitchFamily="49" charset="0"/>
              <a:buChar char="o"/>
            </a:pPr>
            <a:endParaRPr lang="en-GB" sz="2600" dirty="0"/>
          </a:p>
          <a:p>
            <a:pPr marL="914400" lvl="1" indent="-457200">
              <a:buFont typeface="Courier New" panose="02070309020205020404" pitchFamily="49" charset="0"/>
              <a:buChar char="o"/>
            </a:pPr>
            <a:r>
              <a:rPr lang="en-GB" sz="2600" dirty="0"/>
              <a:t>Tips to manage time in the exam: </a:t>
            </a:r>
            <a:r>
              <a:rPr lang="en-GB" sz="2600" dirty="0">
                <a:hlinkClick r:id="rId9" tooltip="Share link"/>
              </a:rPr>
              <a:t>https://youtu.be/EhtsDU_hcR0</a:t>
            </a:r>
            <a:endParaRPr lang="en-GB" sz="2600" dirty="0"/>
          </a:p>
          <a:p>
            <a:pPr marL="914400" lvl="1" indent="-457200">
              <a:buFont typeface="Courier New" panose="02070309020205020404" pitchFamily="49" charset="0"/>
              <a:buChar char="o"/>
            </a:pPr>
            <a:endParaRPr lang="en-GB" sz="2600" dirty="0"/>
          </a:p>
          <a:p>
            <a:pPr marL="914400" lvl="1" indent="-457200">
              <a:buFont typeface="Courier New" panose="02070309020205020404" pitchFamily="49" charset="0"/>
              <a:buChar char="o"/>
            </a:pPr>
            <a:r>
              <a:rPr lang="en-GB" sz="2600" dirty="0"/>
              <a:t>How to use mark schemes: </a:t>
            </a:r>
            <a:r>
              <a:rPr lang="en-GB" sz="2600" dirty="0">
                <a:hlinkClick r:id="rId10"/>
              </a:rPr>
              <a:t>https://youtu.be/LxkjjU42h8s</a:t>
            </a:r>
            <a:endParaRPr lang="en-GB" sz="2600" dirty="0"/>
          </a:p>
        </p:txBody>
      </p:sp>
    </p:spTree>
    <p:extLst>
      <p:ext uri="{BB962C8B-B14F-4D97-AF65-F5344CB8AC3E}">
        <p14:creationId xmlns:p14="http://schemas.microsoft.com/office/powerpoint/2010/main" val="32246024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
          <p:cNvSpPr txBox="1"/>
          <p:nvPr/>
        </p:nvSpPr>
        <p:spPr>
          <a:xfrm rot="5400000">
            <a:off x="998625" y="-24534"/>
            <a:ext cx="4092659" cy="6089909"/>
          </a:xfrm>
          <a:prstGeom prst="rect">
            <a:avLst/>
          </a:prstGeom>
          <a:noFill/>
          <a:ln>
            <a:noFill/>
          </a:ln>
          <a:effectLst/>
        </p:spPr>
        <p:txBody>
          <a:bodyPr rot="0" spcFirstLastPara="0" vert="vert270" wrap="square" lIns="91440" tIns="45720" rIns="91440" bIns="45720" numCol="1" spcCol="0" rtlCol="0" fromWordArt="0" anchor="t" anchorCtr="0" forceAA="0" compatLnSpc="1">
            <a:prstTxWarp prst="textNoShape">
              <a:avLst/>
            </a:prstTxWarp>
            <a:spAutoFit/>
          </a:bodyPr>
          <a:lstStyle/>
          <a:p>
            <a:pPr algn="ctr">
              <a:lnSpc>
                <a:spcPct val="107000"/>
              </a:lnSpc>
              <a:spcAft>
                <a:spcPts val="0"/>
              </a:spcAft>
            </a:pPr>
            <a:r>
              <a:rPr lang="en-GB" sz="6000"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HOW TO REVISE FOR GCSE ENGLISH LANGUAGE PAPER2</a:t>
            </a:r>
          </a:p>
        </p:txBody>
      </p:sp>
      <p:graphicFrame>
        <p:nvGraphicFramePr>
          <p:cNvPr id="20" name="Diagram 19"/>
          <p:cNvGraphicFramePr/>
          <p:nvPr>
            <p:extLst/>
          </p:nvPr>
        </p:nvGraphicFramePr>
        <p:xfrm>
          <a:off x="6089907" y="1225446"/>
          <a:ext cx="6102093" cy="4407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Date Placeholder 3"/>
          <p:cNvSpPr>
            <a:spLocks noGrp="1"/>
          </p:cNvSpPr>
          <p:nvPr>
            <p:ph type="dt" sz="quarter" idx="10"/>
          </p:nvPr>
        </p:nvSpPr>
        <p:spPr>
          <a:xfrm>
            <a:off x="-2" y="5291752"/>
            <a:ext cx="6102093" cy="476250"/>
          </a:xfrm>
        </p:spPr>
        <p:txBody>
          <a:bodyPr/>
          <a:lstStyle/>
          <a:p>
            <a:pPr algn="ctr">
              <a:defRPr/>
            </a:pPr>
            <a:fld id="{A2270428-E490-417A-9066-77A33CDC945F}" type="datetime2">
              <a:rPr lang="en-GB" sz="2400" u="sng"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defRPr/>
              </a:pPr>
              <a:t>Tuesday, 28 January 2025</a:t>
            </a:fld>
            <a:endParaRPr lang="en-GB" sz="2400" u="sng"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4" name="Group 23">
            <a:extLst>
              <a:ext uri="{FF2B5EF4-FFF2-40B4-BE49-F238E27FC236}">
                <a16:creationId xmlns:a16="http://schemas.microsoft.com/office/drawing/2014/main" id="{562331DD-4332-4301-BFCE-E58DF0E4FF7A}"/>
              </a:ext>
            </a:extLst>
          </p:cNvPr>
          <p:cNvGrpSpPr/>
          <p:nvPr/>
        </p:nvGrpSpPr>
        <p:grpSpPr>
          <a:xfrm>
            <a:off x="1" y="6091513"/>
            <a:ext cx="12095989" cy="766488"/>
            <a:chOff x="1" y="6091513"/>
            <a:chExt cx="12095989" cy="766488"/>
          </a:xfrm>
        </p:grpSpPr>
        <p:sp>
          <p:nvSpPr>
            <p:cNvPr id="25" name="TextBox 24">
              <a:extLst>
                <a:ext uri="{FF2B5EF4-FFF2-40B4-BE49-F238E27FC236}">
                  <a16:creationId xmlns:a16="http://schemas.microsoft.com/office/drawing/2014/main" id="{D1C6E591-6C1D-4510-A345-A7972E1E55B8}"/>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26" name="Straight Connector 25">
              <a:extLst>
                <a:ext uri="{FF2B5EF4-FFF2-40B4-BE49-F238E27FC236}">
                  <a16:creationId xmlns:a16="http://schemas.microsoft.com/office/drawing/2014/main" id="{FC5B4E5B-A8FA-4E66-900C-CAD2AC50700E}"/>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27" name="Picture 26" descr="cid:image001.png@01D65A8B.C226B940">
              <a:extLst>
                <a:ext uri="{FF2B5EF4-FFF2-40B4-BE49-F238E27FC236}">
                  <a16:creationId xmlns:a16="http://schemas.microsoft.com/office/drawing/2014/main" id="{1E53B389-4404-40B0-B050-9B22B3B47E37}"/>
                </a:ext>
              </a:extLst>
            </p:cNvPr>
            <p:cNvPicPr/>
            <p:nvPr/>
          </p:nvPicPr>
          <p:blipFill rotWithShape="1">
            <a:blip r:embed="rId8" r:link="rId9"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grpSp>
        <p:nvGrpSpPr>
          <p:cNvPr id="28" name="Group 27">
            <a:extLst>
              <a:ext uri="{FF2B5EF4-FFF2-40B4-BE49-F238E27FC236}">
                <a16:creationId xmlns:a16="http://schemas.microsoft.com/office/drawing/2014/main" id="{72A8D281-7523-4D4E-9A1E-62A64469ADFF}"/>
              </a:ext>
            </a:extLst>
          </p:cNvPr>
          <p:cNvGrpSpPr/>
          <p:nvPr/>
        </p:nvGrpSpPr>
        <p:grpSpPr>
          <a:xfrm>
            <a:off x="48006" y="0"/>
            <a:ext cx="12095989" cy="766488"/>
            <a:chOff x="1" y="6091513"/>
            <a:chExt cx="12095989" cy="766488"/>
          </a:xfrm>
        </p:grpSpPr>
        <p:sp>
          <p:nvSpPr>
            <p:cNvPr id="29" name="TextBox 28">
              <a:extLst>
                <a:ext uri="{FF2B5EF4-FFF2-40B4-BE49-F238E27FC236}">
                  <a16:creationId xmlns:a16="http://schemas.microsoft.com/office/drawing/2014/main" id="{9DD9A9D0-55A2-4945-854C-A280ABDEF684}"/>
                </a:ext>
              </a:extLst>
            </p:cNvPr>
            <p:cNvSpPr txBox="1"/>
            <p:nvPr/>
          </p:nvSpPr>
          <p:spPr>
            <a:xfrm>
              <a:off x="8535158" y="6112533"/>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30" name="Straight Connector 29">
              <a:extLst>
                <a:ext uri="{FF2B5EF4-FFF2-40B4-BE49-F238E27FC236}">
                  <a16:creationId xmlns:a16="http://schemas.microsoft.com/office/drawing/2014/main" id="{2EC8E151-A1E2-4C74-B4E3-FE23D33F9A6E}"/>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31" name="Picture 30" descr="cid:image001.png@01D65A8B.C226B940">
              <a:extLst>
                <a:ext uri="{FF2B5EF4-FFF2-40B4-BE49-F238E27FC236}">
                  <a16:creationId xmlns:a16="http://schemas.microsoft.com/office/drawing/2014/main" id="{E3FE52EE-2C2C-407A-BDA9-9D55A468C479}"/>
                </a:ext>
              </a:extLst>
            </p:cNvPr>
            <p:cNvPicPr/>
            <p:nvPr/>
          </p:nvPicPr>
          <p:blipFill rotWithShape="1">
            <a:blip r:embed="rId8" r:link="rId9"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Tree>
    <p:extLst>
      <p:ext uri="{BB962C8B-B14F-4D97-AF65-F5344CB8AC3E}">
        <p14:creationId xmlns:p14="http://schemas.microsoft.com/office/powerpoint/2010/main" val="40805909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6982"/>
            <a:ext cx="9820890" cy="3262277"/>
          </a:xfrm>
        </p:spPr>
        <p:txBody>
          <a:bodyPr>
            <a:noAutofit/>
          </a:bodyPr>
          <a:lstStyle/>
          <a:p>
            <a:pPr marL="457200" indent="-457200" algn="just">
              <a:buFont typeface="+mj-lt"/>
              <a:buAutoNum type="arabicPeriod"/>
            </a:pPr>
            <a:r>
              <a:rPr lang="en-GB" sz="2400" dirty="0"/>
              <a:t>Check completion of Seneca home learning and revision tasks.</a:t>
            </a:r>
          </a:p>
          <a:p>
            <a:pPr marL="457200" indent="-457200" algn="just">
              <a:buFont typeface="+mj-lt"/>
              <a:buAutoNum type="arabicPeriod"/>
            </a:pPr>
            <a:r>
              <a:rPr lang="en-GB" sz="2400" dirty="0"/>
              <a:t>Encourage students to re-read GCSE texts; they have their own copies.</a:t>
            </a:r>
          </a:p>
          <a:p>
            <a:pPr marL="457200" indent="-457200" algn="just">
              <a:buFont typeface="+mj-lt"/>
              <a:buAutoNum type="arabicPeriod"/>
            </a:pPr>
            <a:r>
              <a:rPr lang="en-GB" sz="2400" dirty="0"/>
              <a:t>Study sessions on Wednesday, afterschool with English teachers. </a:t>
            </a:r>
          </a:p>
          <a:p>
            <a:pPr marL="457200" indent="-457200" algn="just">
              <a:buFont typeface="+mj-lt"/>
              <a:buAutoNum type="arabicPeriod"/>
            </a:pPr>
            <a:r>
              <a:rPr lang="en-GB" sz="2400" dirty="0"/>
              <a:t>Begin revision for mock examinations. Start early.</a:t>
            </a:r>
          </a:p>
          <a:p>
            <a:pPr marL="457200" indent="-457200" algn="just">
              <a:buFont typeface="+mj-lt"/>
              <a:buAutoNum type="arabicPeriod"/>
            </a:pPr>
            <a:r>
              <a:rPr lang="en-GB" sz="2400" dirty="0"/>
              <a:t>Use CGP guides to revise (available to purchase from the English Department). </a:t>
            </a:r>
          </a:p>
          <a:p>
            <a:pPr marL="457200" indent="-457200" algn="just">
              <a:buFont typeface="+mj-lt"/>
              <a:buAutoNum type="arabicPeriod"/>
            </a:pPr>
            <a:r>
              <a:rPr lang="en-GB" sz="2400" dirty="0"/>
              <a:t>Use revision grids and create revision cards.</a:t>
            </a:r>
          </a:p>
          <a:p>
            <a:pPr marL="457200" indent="-457200" algn="just">
              <a:buFont typeface="+mj-lt"/>
              <a:buAutoNum type="arabicPeriod"/>
            </a:pPr>
            <a:r>
              <a:rPr lang="en-GB" sz="2400" dirty="0">
                <a:highlight>
                  <a:srgbClr val="FFFF00"/>
                </a:highlight>
              </a:rPr>
              <a:t>Know the skills.  </a:t>
            </a:r>
          </a:p>
          <a:p>
            <a:pPr marL="457200" indent="-457200" algn="just">
              <a:buFont typeface="+mj-lt"/>
              <a:buAutoNum type="arabicPeriod"/>
            </a:pPr>
            <a:r>
              <a:rPr lang="en-GB" sz="2400" dirty="0">
                <a:highlight>
                  <a:srgbClr val="FFFF00"/>
                </a:highlight>
              </a:rPr>
              <a:t>Complete practice questions.</a:t>
            </a:r>
          </a:p>
          <a:p>
            <a:pPr marL="0" indent="0" algn="ctr">
              <a:buNone/>
            </a:pPr>
            <a:endParaRPr lang="en-GB" sz="2400" dirty="0"/>
          </a:p>
          <a:p>
            <a:pPr marL="0" indent="0" algn="ctr">
              <a:buNone/>
            </a:pPr>
            <a:r>
              <a:rPr lang="en-GB" sz="2400" dirty="0"/>
              <a:t>Students can </a:t>
            </a:r>
            <a:r>
              <a:rPr lang="en-GB" sz="2400" b="1" dirty="0"/>
              <a:t>ask teachers </a:t>
            </a:r>
            <a:r>
              <a:rPr lang="en-GB" sz="2400" dirty="0"/>
              <a:t>for support on revision. </a:t>
            </a:r>
          </a:p>
          <a:p>
            <a:pPr algn="just"/>
            <a:endParaRPr lang="en-GB" sz="2400" dirty="0"/>
          </a:p>
        </p:txBody>
      </p:sp>
      <p:pic>
        <p:nvPicPr>
          <p:cNvPr id="21" name="Picture 20">
            <a:extLst>
              <a:ext uri="{FF2B5EF4-FFF2-40B4-BE49-F238E27FC236}">
                <a16:creationId xmlns:a16="http://schemas.microsoft.com/office/drawing/2014/main" id="{33222CC6-1D0B-479E-AE54-E53CEBA8BD18}"/>
              </a:ext>
            </a:extLst>
          </p:cNvPr>
          <p:cNvPicPr>
            <a:picLocks noChangeAspect="1"/>
          </p:cNvPicPr>
          <p:nvPr/>
        </p:nvPicPr>
        <p:blipFill>
          <a:blip r:embed="rId2"/>
          <a:stretch>
            <a:fillRect/>
          </a:stretch>
        </p:blipFill>
        <p:spPr>
          <a:xfrm>
            <a:off x="10441172" y="3931095"/>
            <a:ext cx="1654818" cy="2358996"/>
          </a:xfrm>
          <a:prstGeom prst="rect">
            <a:avLst/>
          </a:prstGeom>
        </p:spPr>
      </p:pic>
      <p:pic>
        <p:nvPicPr>
          <p:cNvPr id="22" name="Picture 21">
            <a:extLst>
              <a:ext uri="{FF2B5EF4-FFF2-40B4-BE49-F238E27FC236}">
                <a16:creationId xmlns:a16="http://schemas.microsoft.com/office/drawing/2014/main" id="{854194E7-7AFE-435E-A8C7-C57ACF3237F6}"/>
              </a:ext>
            </a:extLst>
          </p:cNvPr>
          <p:cNvPicPr>
            <a:picLocks noChangeAspect="1"/>
          </p:cNvPicPr>
          <p:nvPr/>
        </p:nvPicPr>
        <p:blipFill>
          <a:blip r:embed="rId3"/>
          <a:stretch>
            <a:fillRect/>
          </a:stretch>
        </p:blipFill>
        <p:spPr>
          <a:xfrm>
            <a:off x="10972494" y="537183"/>
            <a:ext cx="1123496" cy="1792399"/>
          </a:xfrm>
          <a:prstGeom prst="rect">
            <a:avLst/>
          </a:prstGeom>
        </p:spPr>
      </p:pic>
      <p:pic>
        <p:nvPicPr>
          <p:cNvPr id="4" name="Picture 3">
            <a:extLst>
              <a:ext uri="{FF2B5EF4-FFF2-40B4-BE49-F238E27FC236}">
                <a16:creationId xmlns:a16="http://schemas.microsoft.com/office/drawing/2014/main" id="{1296466D-6F0F-49F4-8324-EB1BE7507662}"/>
              </a:ext>
            </a:extLst>
          </p:cNvPr>
          <p:cNvPicPr>
            <a:picLocks noChangeAspect="1"/>
          </p:cNvPicPr>
          <p:nvPr/>
        </p:nvPicPr>
        <p:blipFill>
          <a:blip r:embed="rId4"/>
          <a:stretch>
            <a:fillRect/>
          </a:stretch>
        </p:blipFill>
        <p:spPr>
          <a:xfrm>
            <a:off x="9940109" y="2428871"/>
            <a:ext cx="2155882" cy="1403069"/>
          </a:xfrm>
          <a:prstGeom prst="rect">
            <a:avLst/>
          </a:prstGeom>
        </p:spPr>
      </p:pic>
      <p:grpSp>
        <p:nvGrpSpPr>
          <p:cNvPr id="16" name="Group 15">
            <a:extLst>
              <a:ext uri="{FF2B5EF4-FFF2-40B4-BE49-F238E27FC236}">
                <a16:creationId xmlns:a16="http://schemas.microsoft.com/office/drawing/2014/main" id="{DE7D9F9B-B2D5-44EE-BDB2-A86B0C682C07}"/>
              </a:ext>
            </a:extLst>
          </p:cNvPr>
          <p:cNvGrpSpPr/>
          <p:nvPr/>
        </p:nvGrpSpPr>
        <p:grpSpPr>
          <a:xfrm>
            <a:off x="1" y="6091513"/>
            <a:ext cx="12095989" cy="766488"/>
            <a:chOff x="1" y="6091513"/>
            <a:chExt cx="12095989" cy="766488"/>
          </a:xfrm>
        </p:grpSpPr>
        <p:sp>
          <p:nvSpPr>
            <p:cNvPr id="17" name="TextBox 16">
              <a:extLst>
                <a:ext uri="{FF2B5EF4-FFF2-40B4-BE49-F238E27FC236}">
                  <a16:creationId xmlns:a16="http://schemas.microsoft.com/office/drawing/2014/main" id="{0389AD04-B223-47C6-AFE1-EAD93D3B2A34}"/>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8" name="Straight Connector 17">
              <a:extLst>
                <a:ext uri="{FF2B5EF4-FFF2-40B4-BE49-F238E27FC236}">
                  <a16:creationId xmlns:a16="http://schemas.microsoft.com/office/drawing/2014/main" id="{603610BE-82D7-467F-8093-760968C094A5}"/>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9" name="Picture 18" descr="cid:image001.png@01D65A8B.C226B940">
              <a:extLst>
                <a:ext uri="{FF2B5EF4-FFF2-40B4-BE49-F238E27FC236}">
                  <a16:creationId xmlns:a16="http://schemas.microsoft.com/office/drawing/2014/main" id="{AC3B4184-443A-4362-8362-FBC8714E6DED}"/>
                </a:ext>
              </a:extLst>
            </p:cNvPr>
            <p:cNvPicPr/>
            <p:nvPr/>
          </p:nvPicPr>
          <p:blipFill rotWithShape="1">
            <a:blip r:embed="rId5" r:link="rId6"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
        <p:nvSpPr>
          <p:cNvPr id="20" name="Rectangle 19">
            <a:extLst>
              <a:ext uri="{FF2B5EF4-FFF2-40B4-BE49-F238E27FC236}">
                <a16:creationId xmlns:a16="http://schemas.microsoft.com/office/drawing/2014/main" id="{E75F1804-50A6-4175-8F4F-0C2B7C1F7D17}"/>
              </a:ext>
            </a:extLst>
          </p:cNvPr>
          <p:cNvSpPr/>
          <p:nvPr/>
        </p:nvSpPr>
        <p:spPr>
          <a:xfrm>
            <a:off x="0" y="0"/>
            <a:ext cx="12192000" cy="830997"/>
          </a:xfrm>
          <a:prstGeom prst="rect">
            <a:avLst/>
          </a:prstGeom>
          <a:noFill/>
        </p:spPr>
        <p:txBody>
          <a:bodyPr wrap="square" lIns="91440" tIns="45720" rIns="91440" bIns="45720">
            <a:spAutoFit/>
          </a:bodyPr>
          <a:lstStyle/>
          <a:p>
            <a:r>
              <a:rPr lang="en-US" sz="4800" b="0" cap="none" spc="0" dirty="0">
                <a:ln w="0"/>
                <a:solidFill>
                  <a:srgbClr val="0070C0"/>
                </a:solidFill>
                <a:effectLst>
                  <a:outerShdw blurRad="38100" dist="19050" dir="2700000" algn="tl" rotWithShape="0">
                    <a:schemeClr val="dk1">
                      <a:alpha val="40000"/>
                    </a:schemeClr>
                  </a:outerShdw>
                </a:effectLst>
              </a:rPr>
              <a:t>WHAT CAN WE DO TO SUPPORT AT HOME?</a:t>
            </a:r>
          </a:p>
        </p:txBody>
      </p:sp>
    </p:spTree>
    <p:extLst>
      <p:ext uri="{BB962C8B-B14F-4D97-AF65-F5344CB8AC3E}">
        <p14:creationId xmlns:p14="http://schemas.microsoft.com/office/powerpoint/2010/main" val="192102293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png;base64,iVBORw0KGgoAAAANSUhEUgAAAO0AAAByCAMAAACIo6YrAAAAvVBMVEX///8AecIAd8HS5/Q3jswAdsEAbb4AdMD1+PsAcr8VickAcL7R4O8Ab75Nn9Pw9/sAf8Wex+Xf6fQlgcW/3O+71+yyy+W00+qDud7n8vkMhMfX5/Px+Pxvq9jQ5fPj7/eIsdpdoNORv+FNmdA5l9DH3O6VvN96stunzOddp9Zno9TD2e0wh8ikyOVLk82cyueRxeRxp9at1OyCrtgAZ7uOuN1ipdV9ut9tstxenNG32u6syORAmdErkc5krtrRTKhGAAAMr0lEQVR4nO1cDVfiOBemkZiWWloEB0qBDqCCiqi4OiOj8/9/1lL6lXtvatN5T1edl2fP2T3b0iQ3ud/3xkbjgAMOOOCAAw74WLinBP5Hr6k+PP3jYJxffPSiakPfYwaCmP+9p7sl5LLh6Ucvqj6s8Nmy1t9LrdvFZ8uf3f9wfrP/TcJRzbNRTrYua54SIBC2lcLmzUm9s82I2Br9emdE81vy5M6m3tkeOKa27v2FeAPz22e1ThasMbX8ZVTrjAgO2Gler/HrDbFK5otaJ8Tz22Du83p3+peFiGXGXa0TIvwA81tPtU42GhOx9eq2AgBroCRFvU5r+EZU8qrWCfH8K3l+1qp3pwOD+BZXtU6I4K5k3uLX9fo1fRsRa9jLWifEuLdYDlGzX3OFxdZwwnpnxNjeDzJ0ag6+PEys4RX9dBROLvoJLo6+YlAYOphYtdi62/uHl3Vz5SVYNefXs95/vdr/FXfY2qrENrx/9QwmOJckjO3+z1gt4hP2112AJrbY969tGVcJY0x6MiZQQ22v2oWYbf5Im7WJtWUB/IV78+pYOzoJx0e/FWwQSbm58ATgDwuRe9+1hAS7He9i99iWM0SGHBEEx6IQXNjH58vqstQk1vYNKqn+lBM9Jv/cWu9DiCUMG/kaLQXmg/g6ftpBXw2lL36A/aPgfF41VDuikfwY8Mju0FSnKkE0I4fAXACRIEFjALxx+0fyeABJcqQv5u9tcrxUr6KtvCO+hfVLfj8u2eA9ufPIkb9YwWOagk0zgX8q3tLnF1BJSubA75bPzLvVPK8FEduhFF+OxmUHu//E6Ow3hsOHwOHtyCfP85TmAHCEbA42NBVKIcZViPVfaCQvbddCqZsI+DRa/RayiSWHjYG8dNbM9eA5jOQl3fakM3WWdzB1PCLEftFuvZjZ23tOZtzbHjLpcD/nKzxcng/kT8EriXssMJgtrfmxVGyjSZKxFtOreXm+pU/Elg2ylz2iwDjzvO7O8uKF2HuVNIEyaKWaaKfB5A+sbT5/D+Yt3nJZd180NMZu5m/RZrbvTDdolsrwJY3kM5PnowwO4/PH2WYb9DaD6yF8ZcVb1IRPvXTtHYkdmDGQ5odWRixydmg8ErdHhUinmuPez5/N8G5WQqw/xRvIupkCQYIjhp2Mz8yLZ6hdnvfL7MPRWCf+9ZkstFymqAHVhvVNenXzZueJ1wyYq6zbHU/9bJwvZuamjNpTkpJizfTdZAgtShM4xSOgXvh0T4IPJTdRvYHMCDAvHwLfhnlAjYdBv0PwjI4n4uSLQWO16Dd+lqVmL0hIIH6mx9eG43pb+Gkox068HR/YLdggxm8bSCAEdLGQgzUvV6wmMpliR+3kajs4/b2Zl327IJrATomCmUBgG+JpZUuZUhtCUY/cRyAsfAXpuYQpqcdSYklFcrjjOPNpEZx0yos558TaivQbqHEE3bgzmT8TahsDJOvLxljWUB4MEUcob9/RoLYHSnQxO7j9H7NleUxk0ZAgebNF6pUasxtpkzNqQ7jzbPUMrDNya4M1OadSwLMVD/FT03z/qwi9YrGF7oAY0I8vpGnz9yhwkS0z41hp3gBrz9Y6eXNgM5kWO6RLIybNStycM5C/QcoyWapErZVNGlL3K/sRqUDcAt0gnjWWDDUD61YoWJECEPNiD9aEgRh/UQjFrbRVTu4LFgZN1hwf3egZWludCgUcvkrmm8ZUaXAC7aBSWbpS+Mm8k+z5SUHUxKlj50KLbqP4f3SEMdm8wMGrZL5pTJUWYZZIoAemj+DeSJssBzUj9eGyFuW5ADrJct7CXbY9S5GgQczobMmghRiQU+BxJG/iZJUgPUaOLHJiKh0LDTT2UCRVYGwrfmcv/I5na8UEVoV64AMZMbEBvk4MLy9UrsvRkNmQ1ZgEaO2dbD9682JVB8Ba+sSGtEq9jl2dO1IseX9SmB4ijQ07kVTKF9hTxlM3a+PpRLYRLIVhLMIZEdvUVpM8ZAm1SAGRDAFvqxydDQyjXt10s7Rnt08UwxbgllhbFpt/Xy15heBTODA247ISkwD9+/ScljrpqGTcln7BiipPZsRiu6xGrCGQoUQeBsMOYwKYQRWx2E5WumxM0prvwqchgWcqNr0UzMBDw5GZoQw8A1iljlNbOP2xf7Vj7d0/Cm3wSzWuGgFRfDwuV4zK09bgKwM782fIWvNr1fyQZRMjNkD6kfGdKotLS56BLAXTiiLS2YjiFff7FxOopBjnfGfW0b/j/whuiSbm0wDXSNlK1UvxBBn5+/5T5N0xY/142dluo5LYpvMdhkx8rVQHaiiq1DEzwZiKdYsLbe32eHCDHcKQsoaq4O5eA/c+lm2UCuPDPiDoCebsHvSJpVXqNAF8CyOCa/cdjEhcSVt0oh4oWo0LIAetop0+QlyFWNVFSamyrJs82zFZUyK2j/KYRQq1EM8qz8Shg9ygnE707BI6zrimBQtnrFtBbGmV2kqsLci6VoogG6jek49CXbwZ5KConuPDhsckkSltEKwirjTyFSl+EyeZx7oEsljF3qm+ilYjUwk5XJiMtSIjdQF3iuMAB+YMuU7wn4JWqYexRkD80iwZB2BCnMZ0aW1MLbR/TiTY0AdjpNkFtrGRLOh766JV6iRsOymsMZYPOiyy1Awb5T4qAEXPYHBPUhku1DROhcaLDvGFUzNxAltKK1Drz4uDUtwWCwVpn/zzITUWdoLv4dFXiPYaj8RJ9pL4cvmnZ2uO5X1Cnh6ODOA5OpHK2IBtZm9YCcEUgxT8l0JVpU4UCVKW71I7kfvEoXPkteD4AsTzPhLRSIh+wuMeY2qh7Nk3+tRSdZL1myNq36uuzJx2niqZyXqHGR0f+lQctOrcQcr2w8DkAsl2oNJ/lRtLZ7RxNe1ggNRKFU6McGZbeXlyCUaLotUOnMCSM1Mw2txbeti5azg4Uh9ARp5WaJYiVWqDpSpwhiS6KBu/nHNmZwXXCdg+e7w7LBOVRN/yb02YA2eRQPRgRGB/Q/Ndw6Ov0Ovq0g44I/XuMbXeQOGzhPfrXaiX980cgSA8uQZ4D51IKR0KBSlWGbi9DDkP0IeudIcnpDf3uuk7nMBhln2+6Jycnp6G0WXVk+Xs97l3bEVSmsVc4VreovTxCAYeUp0QMnncgT1DK3JuQfoURWZV7vDQKnXu7JyQdwYXlu043nAY5ZVtS6TnKB7iBbmgRpZXjWbQpuT1zO9QEz7RZzvYz9/OMvSg2yiq3OGhVercczkpysHRXAlPhOcZ2oZM0qETmnsYMAROYh1CrcG5JwEGgxVyq+h2VYS83zxoaSfhVvFhDUAZWC7lfUdRS8J+E+iKr47U1CbdWYz2aDGvyvU3wqyslakil5YQCsDjgusM5ItAGwm6WJWWmeBVhqSfVUVtIYrtIgWtUssuU0f3bMX+FPtdqD5kD9GERe/kWq+JZHBRTi2HCi9t+NUCrVLbt/lb2g1YACciDCaAmQXvHG4gC8YJAxeGbollUhRUMog2io9+NPRBq9SG7LkM9DKs4nz3Wx9qD1J/h6uMO3J9yFrHycYUFwn4MESmu0KSJiSxLeo3n2r16YoeTa6c47nuIGV2lMRFoVviY40UifNk1O7pFlJrVUjS0F0UY2C+/KkGtVG3n4s6B7skcexCgWNNF/e6ipQdNtTQx9hZKBgfyU5oKaiE4ISvP8OJeQxmRYW9DhRL0JWZADfg74wx6mPOMotjR3lTI4owIAtlnT86oHepPeJ1+lcGU9eMWVQ9MIyrIOprhPGSKhsboNhg51XCLq08LB8NFFMyEZkLGDFYVTLJayK2qpKjf3/dHDKL83QF+xKJJbxh82URX04JW6ind6ooMS4NeC7NHvpKCgV7L/jOhjD2jA4rf8zTb5O6IWLLX9S/PDr7dTmez5vDPVqv8+fx5a9+L9saszO0JTjOP4pVjJbNtPN2/6vj87OWk3+ze7CSerCX42bkiIvocpWwnOH1ci8cM88Gnwy1vYtbYsbf8zpHfhgkCEMX+eJmcAKhXMTpxXK2b7eNfxM00FeAsUbBSWdx1W612lfjzk3gqifSrncpWnxYzX904Q+g07ioA5/epTa+4nVLve2gVepq9YBPgmChFc8rqtRVzNcngf96rGWGSEpqZwLMr4bJGyeFNCUUqQnr+CMwbP05HF58A1xGSKrUHwb259At2VCx/ZpwtP54D20u+ZLQ/FtuuomJTw4UoxZgonGH9yuA3ZbTqqpSf03o9cGRKvXXhJjqMLJfrYfx04JpOVKTio3WnxSaXVxnf8fRcr04pm/xckfl04MLvZsx4bj5F+BaNy1lHk3IFaovhknwn/79xQMOOOCAAw444P8e/wLFfwgnvjqrJ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aphicFrame>
        <p:nvGraphicFramePr>
          <p:cNvPr id="22" name="Table 21">
            <a:extLst>
              <a:ext uri="{FF2B5EF4-FFF2-40B4-BE49-F238E27FC236}">
                <a16:creationId xmlns:a16="http://schemas.microsoft.com/office/drawing/2014/main" id="{B0B9278C-9079-4919-B416-0C577A6AFF2D}"/>
              </a:ext>
            </a:extLst>
          </p:cNvPr>
          <p:cNvGraphicFramePr>
            <a:graphicFrameLocks noGrp="1"/>
          </p:cNvGraphicFramePr>
          <p:nvPr>
            <p:extLst>
              <p:ext uri="{D42A27DB-BD31-4B8C-83A1-F6EECF244321}">
                <p14:modId xmlns:p14="http://schemas.microsoft.com/office/powerpoint/2010/main" val="3720343291"/>
              </p:ext>
            </p:extLst>
          </p:nvPr>
        </p:nvGraphicFramePr>
        <p:xfrm>
          <a:off x="460375" y="2013784"/>
          <a:ext cx="11233785" cy="2586101"/>
        </p:xfrm>
        <a:graphic>
          <a:graphicData uri="http://schemas.openxmlformats.org/drawingml/2006/table">
            <a:tbl>
              <a:tblPr firstRow="1" firstCol="1" bandRow="1"/>
              <a:tblGrid>
                <a:gridCol w="2223189">
                  <a:extLst>
                    <a:ext uri="{9D8B030D-6E8A-4147-A177-3AD203B41FA5}">
                      <a16:colId xmlns:a16="http://schemas.microsoft.com/office/drawing/2014/main" val="20000"/>
                    </a:ext>
                  </a:extLst>
                </a:gridCol>
                <a:gridCol w="2199438">
                  <a:extLst>
                    <a:ext uri="{9D8B030D-6E8A-4147-A177-3AD203B41FA5}">
                      <a16:colId xmlns:a16="http://schemas.microsoft.com/office/drawing/2014/main" val="20001"/>
                    </a:ext>
                  </a:extLst>
                </a:gridCol>
                <a:gridCol w="6811158">
                  <a:extLst>
                    <a:ext uri="{9D8B030D-6E8A-4147-A177-3AD203B41FA5}">
                      <a16:colId xmlns:a16="http://schemas.microsoft.com/office/drawing/2014/main" val="20002"/>
                    </a:ext>
                  </a:extLst>
                </a:gridCol>
              </a:tblGrid>
              <a:tr h="2052505">
                <a:tc>
                  <a:txBody>
                    <a:bodyPr/>
                    <a:lstStyle/>
                    <a:p>
                      <a:pPr algn="ctr">
                        <a:lnSpc>
                          <a:spcPct val="107000"/>
                        </a:lnSpc>
                        <a:spcAft>
                          <a:spcPts val="0"/>
                        </a:spcAft>
                      </a:pPr>
                      <a:r>
                        <a:rPr lang="en-GB" sz="4000" b="1" dirty="0">
                          <a:effectLst/>
                          <a:latin typeface="Calibri" panose="020F0502020204030204" pitchFamily="34" charset="0"/>
                          <a:ea typeface="Calibri" panose="020F0502020204030204" pitchFamily="34" charset="0"/>
                          <a:cs typeface="Times New Roman" panose="02020603050405020304" pitchFamily="18" charset="0"/>
                        </a:rPr>
                        <a:t>English Language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100% Examination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 - Split across two examinations (3 and a half hours total.</a:t>
                      </a:r>
                    </a:p>
                    <a:p>
                      <a:pPr>
                        <a:lnSpc>
                          <a:spcPct val="107000"/>
                        </a:lnSpc>
                        <a:spcAft>
                          <a:spcPts val="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- 80 marks for reading comprehension</a:t>
                      </a:r>
                    </a:p>
                    <a:p>
                      <a:pPr>
                        <a:lnSpc>
                          <a:spcPct val="107000"/>
                        </a:lnSpc>
                        <a:spcAft>
                          <a:spcPts val="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 </a:t>
                      </a:r>
                      <a:r>
                        <a:rPr lang="en-GB" sz="3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80 marks for writing (grammar and accuracy important)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0FF7F360-3761-46CE-AB68-D8E1DF87B8C8}"/>
              </a:ext>
            </a:extLst>
          </p:cNvPr>
          <p:cNvSpPr txBox="1"/>
          <p:nvPr/>
        </p:nvSpPr>
        <p:spPr>
          <a:xfrm>
            <a:off x="0" y="5568292"/>
            <a:ext cx="12192000" cy="523220"/>
          </a:xfrm>
          <a:prstGeom prst="rect">
            <a:avLst/>
          </a:prstGeom>
          <a:noFill/>
        </p:spPr>
        <p:txBody>
          <a:bodyPr wrap="square" rtlCol="0">
            <a:spAutoFit/>
          </a:bodyPr>
          <a:lstStyle/>
          <a:p>
            <a:pPr algn="ctr"/>
            <a:r>
              <a:rPr lang="en-GB" sz="2800" b="1" dirty="0"/>
              <a:t>No longer any coursework to support student grades. </a:t>
            </a:r>
          </a:p>
        </p:txBody>
      </p:sp>
      <p:grpSp>
        <p:nvGrpSpPr>
          <p:cNvPr id="27" name="Group 26">
            <a:extLst>
              <a:ext uri="{FF2B5EF4-FFF2-40B4-BE49-F238E27FC236}">
                <a16:creationId xmlns:a16="http://schemas.microsoft.com/office/drawing/2014/main" id="{60DEE2D6-5794-4B0F-A3CA-7CD91F67A7A8}"/>
              </a:ext>
            </a:extLst>
          </p:cNvPr>
          <p:cNvGrpSpPr/>
          <p:nvPr/>
        </p:nvGrpSpPr>
        <p:grpSpPr>
          <a:xfrm>
            <a:off x="1" y="6091513"/>
            <a:ext cx="12095989" cy="766488"/>
            <a:chOff x="1" y="6091513"/>
            <a:chExt cx="12095989" cy="766488"/>
          </a:xfrm>
        </p:grpSpPr>
        <p:sp>
          <p:nvSpPr>
            <p:cNvPr id="28" name="TextBox 27">
              <a:extLst>
                <a:ext uri="{FF2B5EF4-FFF2-40B4-BE49-F238E27FC236}">
                  <a16:creationId xmlns:a16="http://schemas.microsoft.com/office/drawing/2014/main" id="{BF98420D-018A-4173-AEC8-178FAFC29D43}"/>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29" name="Straight Connector 28">
              <a:extLst>
                <a:ext uri="{FF2B5EF4-FFF2-40B4-BE49-F238E27FC236}">
                  <a16:creationId xmlns:a16="http://schemas.microsoft.com/office/drawing/2014/main" id="{DED50C6E-245E-42E2-834D-851F97417524}"/>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30" name="Picture 29" descr="cid:image001.png@01D65A8B.C226B940">
              <a:extLst>
                <a:ext uri="{FF2B5EF4-FFF2-40B4-BE49-F238E27FC236}">
                  <a16:creationId xmlns:a16="http://schemas.microsoft.com/office/drawing/2014/main" id="{45E721A8-0AAA-4795-8D3E-CF2CCA10DA62}"/>
                </a:ext>
              </a:extLst>
            </p:cNvPr>
            <p:cNvPicPr/>
            <p:nvPr/>
          </p:nvPicPr>
          <p:blipFill rotWithShape="1">
            <a:blip r:embed="rId3" r:link="rId4"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
        <p:nvSpPr>
          <p:cNvPr id="32" name="Rectangle 31">
            <a:extLst>
              <a:ext uri="{FF2B5EF4-FFF2-40B4-BE49-F238E27FC236}">
                <a16:creationId xmlns:a16="http://schemas.microsoft.com/office/drawing/2014/main" id="{0416E697-5CA2-400A-AFA6-E6AEA8632717}"/>
              </a:ext>
            </a:extLst>
          </p:cNvPr>
          <p:cNvSpPr/>
          <p:nvPr/>
        </p:nvSpPr>
        <p:spPr>
          <a:xfrm>
            <a:off x="0" y="0"/>
            <a:ext cx="12192000" cy="1754326"/>
          </a:xfrm>
          <a:prstGeom prst="rect">
            <a:avLst/>
          </a:prstGeom>
          <a:noFill/>
        </p:spPr>
        <p:txBody>
          <a:bodyPr wrap="square" lIns="91440" tIns="45720" rIns="91440" bIns="45720">
            <a:spAutoFit/>
          </a:bodyPr>
          <a:lstStyle/>
          <a:p>
            <a:r>
              <a:rPr lang="en-US" sz="5400" b="0" cap="none" spc="0" dirty="0">
                <a:ln w="0"/>
                <a:solidFill>
                  <a:srgbClr val="0070C0"/>
                </a:solidFill>
                <a:effectLst>
                  <a:outerShdw blurRad="38100" dist="19050" dir="2700000" algn="tl" rotWithShape="0">
                    <a:schemeClr val="dk1">
                      <a:alpha val="40000"/>
                    </a:schemeClr>
                  </a:outerShdw>
                </a:effectLst>
              </a:rPr>
              <a:t>WHAT CHALLENGES ARE THERE IN GCSE ENGLISH LANGUAGE EXAMS?</a:t>
            </a:r>
          </a:p>
        </p:txBody>
      </p:sp>
    </p:spTree>
    <p:extLst>
      <p:ext uri="{BB962C8B-B14F-4D97-AF65-F5344CB8AC3E}">
        <p14:creationId xmlns:p14="http://schemas.microsoft.com/office/powerpoint/2010/main" val="222021590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1D56A84-F6C7-48E2-9E05-85F0CE0E4542}"/>
              </a:ext>
            </a:extLst>
          </p:cNvPr>
          <p:cNvSpPr txBox="1">
            <a:spLocks/>
          </p:cNvSpPr>
          <p:nvPr/>
        </p:nvSpPr>
        <p:spPr>
          <a:xfrm>
            <a:off x="1117300" y="75309"/>
            <a:ext cx="9883453" cy="680065"/>
          </a:xfrm>
          <a:prstGeom prst="rect">
            <a:avLst/>
          </a:prstGeom>
          <a:ln w="28575">
            <a:solidFill>
              <a:schemeClr val="tx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dirty="0">
                <a:latin typeface="Calibri" panose="020F0502020204030204" pitchFamily="34" charset="0"/>
                <a:cs typeface="Calibri" panose="020F0502020204030204" pitchFamily="34" charset="0"/>
              </a:rPr>
              <a:t>Preparing for GCSE English Language</a:t>
            </a:r>
          </a:p>
        </p:txBody>
      </p:sp>
      <p:sp>
        <p:nvSpPr>
          <p:cNvPr id="7" name="Rectangle 6">
            <a:extLst>
              <a:ext uri="{FF2B5EF4-FFF2-40B4-BE49-F238E27FC236}">
                <a16:creationId xmlns:a16="http://schemas.microsoft.com/office/drawing/2014/main" id="{6BD31BC3-09D9-40A3-B367-3212138CF191}"/>
              </a:ext>
            </a:extLst>
          </p:cNvPr>
          <p:cNvSpPr/>
          <p:nvPr/>
        </p:nvSpPr>
        <p:spPr>
          <a:xfrm>
            <a:off x="8825276" y="1001078"/>
            <a:ext cx="2902226" cy="3507127"/>
          </a:xfrm>
          <a:prstGeom prst="rect">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 next mock examination is </a:t>
            </a:r>
            <a:r>
              <a:rPr lang="en-GB" sz="2000" b="1" dirty="0">
                <a:solidFill>
                  <a:schemeClr val="tx1"/>
                </a:solidFill>
              </a:rPr>
              <a:t>English Language Paper 2. </a:t>
            </a:r>
          </a:p>
          <a:p>
            <a:pPr algn="ctr"/>
            <a:endParaRPr lang="en-GB" sz="2000" b="1" dirty="0">
              <a:solidFill>
                <a:schemeClr val="tx1"/>
              </a:solidFill>
            </a:endParaRPr>
          </a:p>
          <a:p>
            <a:pPr algn="ctr"/>
            <a:r>
              <a:rPr lang="en-GB" sz="2000" dirty="0">
                <a:solidFill>
                  <a:schemeClr val="tx1"/>
                </a:solidFill>
              </a:rPr>
              <a:t>We are going to look at how to revise and practice Q5 (25% of the GCSE!)</a:t>
            </a:r>
          </a:p>
        </p:txBody>
      </p:sp>
      <p:pic>
        <p:nvPicPr>
          <p:cNvPr id="8" name="Picture 7">
            <a:extLst>
              <a:ext uri="{FF2B5EF4-FFF2-40B4-BE49-F238E27FC236}">
                <a16:creationId xmlns:a16="http://schemas.microsoft.com/office/drawing/2014/main" id="{43E58390-755B-45FE-BBF6-CA0D3C1286FB}"/>
              </a:ext>
            </a:extLst>
          </p:cNvPr>
          <p:cNvPicPr/>
          <p:nvPr/>
        </p:nvPicPr>
        <p:blipFill>
          <a:blip r:embed="rId2">
            <a:extLst>
              <a:ext uri="{28A0092B-C50C-407E-A947-70E740481C1C}">
                <a14:useLocalDpi xmlns:a14="http://schemas.microsoft.com/office/drawing/2010/main" val="0"/>
              </a:ext>
            </a:extLst>
          </a:blip>
          <a:stretch>
            <a:fillRect/>
          </a:stretch>
        </p:blipFill>
        <p:spPr>
          <a:xfrm>
            <a:off x="350489" y="844195"/>
            <a:ext cx="8116956" cy="5343953"/>
          </a:xfrm>
          <a:prstGeom prst="rect">
            <a:avLst/>
          </a:prstGeom>
          <a:ln w="38100">
            <a:solidFill>
              <a:schemeClr val="tx1"/>
            </a:solidFill>
          </a:ln>
        </p:spPr>
      </p:pic>
      <p:grpSp>
        <p:nvGrpSpPr>
          <p:cNvPr id="17" name="Group 16">
            <a:extLst>
              <a:ext uri="{FF2B5EF4-FFF2-40B4-BE49-F238E27FC236}">
                <a16:creationId xmlns:a16="http://schemas.microsoft.com/office/drawing/2014/main" id="{FC8BB1FB-AAA0-438B-9AFB-FBE0DC35DCA2}"/>
              </a:ext>
            </a:extLst>
          </p:cNvPr>
          <p:cNvGrpSpPr/>
          <p:nvPr/>
        </p:nvGrpSpPr>
        <p:grpSpPr>
          <a:xfrm>
            <a:off x="1" y="6091513"/>
            <a:ext cx="12095989" cy="766488"/>
            <a:chOff x="1" y="6091513"/>
            <a:chExt cx="12095989" cy="766488"/>
          </a:xfrm>
        </p:grpSpPr>
        <p:sp>
          <p:nvSpPr>
            <p:cNvPr id="18" name="TextBox 17">
              <a:extLst>
                <a:ext uri="{FF2B5EF4-FFF2-40B4-BE49-F238E27FC236}">
                  <a16:creationId xmlns:a16="http://schemas.microsoft.com/office/drawing/2014/main" id="{53C31F5F-BF41-4975-A5F5-3CD7D54D59A0}"/>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9" name="Straight Connector 18">
              <a:extLst>
                <a:ext uri="{FF2B5EF4-FFF2-40B4-BE49-F238E27FC236}">
                  <a16:creationId xmlns:a16="http://schemas.microsoft.com/office/drawing/2014/main" id="{3DB326CD-68FF-4076-8091-491AC0D6F8FD}"/>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20" name="Picture 19" descr="cid:image001.png@01D65A8B.C226B940">
              <a:extLst>
                <a:ext uri="{FF2B5EF4-FFF2-40B4-BE49-F238E27FC236}">
                  <a16:creationId xmlns:a16="http://schemas.microsoft.com/office/drawing/2014/main" id="{035614BD-73DA-4B8A-BB1D-5F583078925F}"/>
                </a:ext>
              </a:extLst>
            </p:cNvPr>
            <p:cNvPicPr/>
            <p:nvPr/>
          </p:nvPicPr>
          <p:blipFill rotWithShape="1">
            <a:blip r:embed="rId3" r:link="rId4"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Tree>
    <p:extLst>
      <p:ext uri="{BB962C8B-B14F-4D97-AF65-F5344CB8AC3E}">
        <p14:creationId xmlns:p14="http://schemas.microsoft.com/office/powerpoint/2010/main" val="80391268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EA5F-7926-44BF-B1ED-E9408F8752AD}"/>
              </a:ext>
            </a:extLst>
          </p:cNvPr>
          <p:cNvSpPr>
            <a:spLocks noGrp="1"/>
          </p:cNvSpPr>
          <p:nvPr>
            <p:ph type="title"/>
          </p:nvPr>
        </p:nvSpPr>
        <p:spPr>
          <a:xfrm>
            <a:off x="0" y="0"/>
            <a:ext cx="12192000" cy="1325563"/>
          </a:xfrm>
        </p:spPr>
        <p:txBody>
          <a:bodyPr/>
          <a:lstStyle/>
          <a:p>
            <a:r>
              <a:rPr lang="en-GB" dirty="0"/>
              <a:t>For Section B (Q5), students could be asked to write the following:</a:t>
            </a:r>
          </a:p>
        </p:txBody>
      </p:sp>
      <p:sp>
        <p:nvSpPr>
          <p:cNvPr id="3" name="Content Placeholder 2">
            <a:extLst>
              <a:ext uri="{FF2B5EF4-FFF2-40B4-BE49-F238E27FC236}">
                <a16:creationId xmlns:a16="http://schemas.microsoft.com/office/drawing/2014/main" id="{C4480AFF-A3E1-4279-B546-51CF00BE668F}"/>
              </a:ext>
            </a:extLst>
          </p:cNvPr>
          <p:cNvSpPr>
            <a:spLocks noGrp="1"/>
          </p:cNvSpPr>
          <p:nvPr>
            <p:ph idx="1"/>
          </p:nvPr>
        </p:nvSpPr>
        <p:spPr>
          <a:xfrm>
            <a:off x="0" y="1410627"/>
            <a:ext cx="12192000" cy="4351338"/>
          </a:xfrm>
        </p:spPr>
        <p:txBody>
          <a:bodyPr/>
          <a:lstStyle/>
          <a:p>
            <a:r>
              <a:rPr lang="en-GB" dirty="0"/>
              <a:t>A speech (June 2023).</a:t>
            </a:r>
          </a:p>
          <a:p>
            <a:r>
              <a:rPr lang="en-GB" dirty="0"/>
              <a:t>A letter (Nov. 2022).</a:t>
            </a:r>
          </a:p>
          <a:p>
            <a:r>
              <a:rPr lang="en-GB" dirty="0"/>
              <a:t>An article (June 2022/ Nov. 2021).</a:t>
            </a:r>
          </a:p>
          <a:p>
            <a:r>
              <a:rPr lang="en-GB" dirty="0"/>
              <a:t>An essay.</a:t>
            </a:r>
          </a:p>
          <a:p>
            <a:r>
              <a:rPr lang="en-GB" dirty="0"/>
              <a:t>A leaflet.</a:t>
            </a:r>
          </a:p>
          <a:p>
            <a:pPr marL="0" indent="0">
              <a:buNone/>
            </a:pPr>
            <a:endParaRPr lang="en-GB" dirty="0"/>
          </a:p>
          <a:p>
            <a:pPr marL="0" indent="0">
              <a:buNone/>
            </a:pPr>
            <a:r>
              <a:rPr lang="en-GB" dirty="0"/>
              <a:t>They need to know what examples of these forms of writing look like. They need to know how to imitate them. </a:t>
            </a:r>
          </a:p>
        </p:txBody>
      </p:sp>
      <p:grpSp>
        <p:nvGrpSpPr>
          <p:cNvPr id="13" name="Group 12">
            <a:extLst>
              <a:ext uri="{FF2B5EF4-FFF2-40B4-BE49-F238E27FC236}">
                <a16:creationId xmlns:a16="http://schemas.microsoft.com/office/drawing/2014/main" id="{3DCBCA3B-98AF-4777-8584-FA0B9AA2622A}"/>
              </a:ext>
            </a:extLst>
          </p:cNvPr>
          <p:cNvGrpSpPr/>
          <p:nvPr/>
        </p:nvGrpSpPr>
        <p:grpSpPr>
          <a:xfrm>
            <a:off x="1" y="6091513"/>
            <a:ext cx="12095989" cy="766488"/>
            <a:chOff x="1" y="6091513"/>
            <a:chExt cx="12095989" cy="766488"/>
          </a:xfrm>
        </p:grpSpPr>
        <p:sp>
          <p:nvSpPr>
            <p:cNvPr id="14" name="TextBox 13">
              <a:extLst>
                <a:ext uri="{FF2B5EF4-FFF2-40B4-BE49-F238E27FC236}">
                  <a16:creationId xmlns:a16="http://schemas.microsoft.com/office/drawing/2014/main" id="{D52D01D0-9069-43E9-84D1-BF74B7609060}"/>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5" name="Straight Connector 14">
              <a:extLst>
                <a:ext uri="{FF2B5EF4-FFF2-40B4-BE49-F238E27FC236}">
                  <a16:creationId xmlns:a16="http://schemas.microsoft.com/office/drawing/2014/main" id="{7C5EB6B8-0E42-4E26-AA38-C148432157AF}"/>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6" name="Picture 15" descr="cid:image001.png@01D65A8B.C226B940">
              <a:extLst>
                <a:ext uri="{FF2B5EF4-FFF2-40B4-BE49-F238E27FC236}">
                  <a16:creationId xmlns:a16="http://schemas.microsoft.com/office/drawing/2014/main" id="{3E43569F-1249-4BDA-AEAF-DF8DAA93D2F9}"/>
                </a:ext>
              </a:extLst>
            </p:cNvPr>
            <p:cNvPicPr/>
            <p:nvPr/>
          </p:nvPicPr>
          <p:blipFill rotWithShape="1">
            <a:blip r:embed="rId2" r:link="rId3"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Tree>
    <p:extLst>
      <p:ext uri="{BB962C8B-B14F-4D97-AF65-F5344CB8AC3E}">
        <p14:creationId xmlns:p14="http://schemas.microsoft.com/office/powerpoint/2010/main" val="93133310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278834195"/>
              </p:ext>
            </p:extLst>
          </p:nvPr>
        </p:nvGraphicFramePr>
        <p:xfrm>
          <a:off x="1146651" y="1754326"/>
          <a:ext cx="9898698" cy="4337181"/>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a:extLst>
              <a:ext uri="{FF2B5EF4-FFF2-40B4-BE49-F238E27FC236}">
                <a16:creationId xmlns:a16="http://schemas.microsoft.com/office/drawing/2014/main" id="{3890318C-FDDA-4FD7-9DF7-25D339E3116D}"/>
              </a:ext>
            </a:extLst>
          </p:cNvPr>
          <p:cNvGrpSpPr/>
          <p:nvPr/>
        </p:nvGrpSpPr>
        <p:grpSpPr>
          <a:xfrm>
            <a:off x="1" y="6091513"/>
            <a:ext cx="12095989" cy="766488"/>
            <a:chOff x="1" y="6091513"/>
            <a:chExt cx="12095989" cy="766488"/>
          </a:xfrm>
        </p:grpSpPr>
        <p:sp>
          <p:nvSpPr>
            <p:cNvPr id="5" name="TextBox 4">
              <a:extLst>
                <a:ext uri="{FF2B5EF4-FFF2-40B4-BE49-F238E27FC236}">
                  <a16:creationId xmlns:a16="http://schemas.microsoft.com/office/drawing/2014/main" id="{4DB27E06-EE8E-4A1C-8CBB-10938F71F783}"/>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6" name="Straight Connector 5">
              <a:extLst>
                <a:ext uri="{FF2B5EF4-FFF2-40B4-BE49-F238E27FC236}">
                  <a16:creationId xmlns:a16="http://schemas.microsoft.com/office/drawing/2014/main" id="{291E02BD-49D5-4199-9FEF-DCA2F1924689}"/>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7" name="Picture 6" descr="cid:image001.png@01D65A8B.C226B940">
              <a:extLst>
                <a:ext uri="{FF2B5EF4-FFF2-40B4-BE49-F238E27FC236}">
                  <a16:creationId xmlns:a16="http://schemas.microsoft.com/office/drawing/2014/main" id="{67B6892D-0AEC-42BF-A0E4-909AA5D02AE5}"/>
                </a:ext>
              </a:extLst>
            </p:cNvPr>
            <p:cNvPicPr/>
            <p:nvPr/>
          </p:nvPicPr>
          <p:blipFill rotWithShape="1">
            <a:blip r:embed="rId3" r:link="rId4"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
        <p:nvSpPr>
          <p:cNvPr id="12" name="Rectangle 11">
            <a:extLst>
              <a:ext uri="{FF2B5EF4-FFF2-40B4-BE49-F238E27FC236}">
                <a16:creationId xmlns:a16="http://schemas.microsoft.com/office/drawing/2014/main" id="{19A771C0-84DF-4E37-93D9-465CEB4C7E59}"/>
              </a:ext>
            </a:extLst>
          </p:cNvPr>
          <p:cNvSpPr/>
          <p:nvPr/>
        </p:nvSpPr>
        <p:spPr>
          <a:xfrm>
            <a:off x="0" y="0"/>
            <a:ext cx="12192000" cy="1754326"/>
          </a:xfrm>
          <a:prstGeom prst="rect">
            <a:avLst/>
          </a:prstGeom>
          <a:noFill/>
        </p:spPr>
        <p:txBody>
          <a:bodyPr wrap="square" lIns="91440" tIns="45720" rIns="91440" bIns="45720">
            <a:spAutoFit/>
          </a:bodyPr>
          <a:lstStyle/>
          <a:p>
            <a:r>
              <a:rPr lang="en-US" sz="5400" b="0" cap="none" spc="0" dirty="0">
                <a:ln w="0"/>
                <a:solidFill>
                  <a:srgbClr val="0070C0"/>
                </a:solidFill>
                <a:effectLst>
                  <a:outerShdw blurRad="38100" dist="19050" dir="2700000" algn="tl" rotWithShape="0">
                    <a:schemeClr val="dk1">
                      <a:alpha val="40000"/>
                    </a:schemeClr>
                  </a:outerShdw>
                </a:effectLst>
              </a:rPr>
              <a:t>MINIMUM INGREDIENTS FOR EFFECTIVE NON-FICTION WRITING</a:t>
            </a:r>
          </a:p>
        </p:txBody>
      </p:sp>
    </p:spTree>
    <p:extLst>
      <p:ext uri="{BB962C8B-B14F-4D97-AF65-F5344CB8AC3E}">
        <p14:creationId xmlns:p14="http://schemas.microsoft.com/office/powerpoint/2010/main" val="184963126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7EA33-E8CC-4B9D-8C85-CB104306B331}"/>
              </a:ext>
            </a:extLst>
          </p:cNvPr>
          <p:cNvSpPr>
            <a:spLocks noGrp="1"/>
          </p:cNvSpPr>
          <p:nvPr>
            <p:ph idx="1"/>
          </p:nvPr>
        </p:nvSpPr>
        <p:spPr>
          <a:xfrm>
            <a:off x="0" y="5138205"/>
            <a:ext cx="12192000" cy="754358"/>
          </a:xfrm>
        </p:spPr>
        <p:txBody>
          <a:bodyPr>
            <a:normAutofit fontScale="85000" lnSpcReduction="20000"/>
          </a:bodyPr>
          <a:lstStyle/>
          <a:p>
            <a:pPr marL="0" indent="0">
              <a:buNone/>
            </a:pPr>
            <a:r>
              <a:rPr lang="en-GB" dirty="0"/>
              <a:t>A list of past paper questions are available here: </a:t>
            </a:r>
          </a:p>
          <a:p>
            <a:pPr marL="0" indent="0">
              <a:buNone/>
            </a:pPr>
            <a:r>
              <a:rPr lang="en-GB" dirty="0">
                <a:hlinkClick r:id="rId2"/>
              </a:rPr>
              <a:t>https://www.physicsandmathstutor.com/past-papers/gcse-english-language/aqa-paper-2/</a:t>
            </a:r>
            <a:endParaRPr lang="en-GB" dirty="0"/>
          </a:p>
          <a:p>
            <a:pPr marL="0" indent="0">
              <a:buNone/>
            </a:pPr>
            <a:endParaRPr lang="en-GB" dirty="0"/>
          </a:p>
        </p:txBody>
      </p:sp>
      <p:pic>
        <p:nvPicPr>
          <p:cNvPr id="4" name="Picture 3">
            <a:extLst>
              <a:ext uri="{FF2B5EF4-FFF2-40B4-BE49-F238E27FC236}">
                <a16:creationId xmlns:a16="http://schemas.microsoft.com/office/drawing/2014/main" id="{A5BC434D-5D47-4B13-AFFA-7392472507B5}"/>
              </a:ext>
            </a:extLst>
          </p:cNvPr>
          <p:cNvPicPr>
            <a:picLocks noChangeAspect="1"/>
          </p:cNvPicPr>
          <p:nvPr/>
        </p:nvPicPr>
        <p:blipFill>
          <a:blip r:embed="rId3"/>
          <a:stretch>
            <a:fillRect/>
          </a:stretch>
        </p:blipFill>
        <p:spPr>
          <a:xfrm>
            <a:off x="0" y="-8334"/>
            <a:ext cx="9835116" cy="4951539"/>
          </a:xfrm>
          <a:prstGeom prst="rect">
            <a:avLst/>
          </a:prstGeom>
        </p:spPr>
      </p:pic>
      <p:sp>
        <p:nvSpPr>
          <p:cNvPr id="5" name="Rectangle 4">
            <a:extLst>
              <a:ext uri="{FF2B5EF4-FFF2-40B4-BE49-F238E27FC236}">
                <a16:creationId xmlns:a16="http://schemas.microsoft.com/office/drawing/2014/main" id="{A14D6152-C005-470A-AEAC-56EEEF41BBED}"/>
              </a:ext>
            </a:extLst>
          </p:cNvPr>
          <p:cNvSpPr/>
          <p:nvPr/>
        </p:nvSpPr>
        <p:spPr>
          <a:xfrm>
            <a:off x="9951127" y="187857"/>
            <a:ext cx="1986873" cy="306387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Key skills:</a:t>
            </a:r>
          </a:p>
          <a:p>
            <a:pPr algn="ctr"/>
            <a:endParaRPr lang="en-GB" b="1" dirty="0">
              <a:solidFill>
                <a:schemeClr val="tx1"/>
              </a:solidFill>
            </a:endParaRPr>
          </a:p>
          <a:p>
            <a:pPr marL="285750" indent="-285750">
              <a:buFont typeface="Arial" panose="020B0604020202020204" pitchFamily="34" charset="0"/>
              <a:buChar char="•"/>
            </a:pPr>
            <a:r>
              <a:rPr lang="en-GB" dirty="0">
                <a:solidFill>
                  <a:schemeClr val="tx1"/>
                </a:solidFill>
              </a:rPr>
              <a:t>Sentences. </a:t>
            </a:r>
          </a:p>
          <a:p>
            <a:pPr marL="285750" indent="-285750">
              <a:buFont typeface="Arial" panose="020B0604020202020204" pitchFamily="34" charset="0"/>
              <a:buChar char="•"/>
            </a:pPr>
            <a:r>
              <a:rPr lang="en-GB" dirty="0">
                <a:solidFill>
                  <a:schemeClr val="tx1"/>
                </a:solidFill>
              </a:rPr>
              <a:t>Methods. </a:t>
            </a:r>
          </a:p>
          <a:p>
            <a:pPr marL="285750" indent="-285750">
              <a:buFont typeface="Arial" panose="020B0604020202020204" pitchFamily="34" charset="0"/>
              <a:buChar char="•"/>
            </a:pPr>
            <a:r>
              <a:rPr lang="en-GB" dirty="0">
                <a:solidFill>
                  <a:schemeClr val="tx1"/>
                </a:solidFill>
              </a:rPr>
              <a:t>Punctuation. </a:t>
            </a:r>
          </a:p>
          <a:p>
            <a:pPr marL="285750" indent="-285750">
              <a:buFont typeface="Arial" panose="020B0604020202020204" pitchFamily="34" charset="0"/>
              <a:buChar char="•"/>
            </a:pPr>
            <a:r>
              <a:rPr lang="en-GB" dirty="0">
                <a:solidFill>
                  <a:schemeClr val="tx1"/>
                </a:solidFill>
              </a:rPr>
              <a:t>Structure. </a:t>
            </a:r>
          </a:p>
          <a:p>
            <a:pPr marL="285750" indent="-285750">
              <a:buFont typeface="Arial" panose="020B0604020202020204" pitchFamily="34" charset="0"/>
              <a:buChar char="•"/>
            </a:pPr>
            <a:r>
              <a:rPr lang="en-GB" dirty="0">
                <a:solidFill>
                  <a:schemeClr val="tx1"/>
                </a:solidFill>
              </a:rPr>
              <a:t>Vocabulary.</a:t>
            </a:r>
          </a:p>
        </p:txBody>
      </p:sp>
      <p:grpSp>
        <p:nvGrpSpPr>
          <p:cNvPr id="15" name="Group 14">
            <a:extLst>
              <a:ext uri="{FF2B5EF4-FFF2-40B4-BE49-F238E27FC236}">
                <a16:creationId xmlns:a16="http://schemas.microsoft.com/office/drawing/2014/main" id="{ECD4A011-898A-403C-A316-234F01E9BB06}"/>
              </a:ext>
            </a:extLst>
          </p:cNvPr>
          <p:cNvGrpSpPr/>
          <p:nvPr/>
        </p:nvGrpSpPr>
        <p:grpSpPr>
          <a:xfrm>
            <a:off x="1" y="6091513"/>
            <a:ext cx="12095989" cy="766488"/>
            <a:chOff x="1" y="6091513"/>
            <a:chExt cx="12095989" cy="766488"/>
          </a:xfrm>
        </p:grpSpPr>
        <p:sp>
          <p:nvSpPr>
            <p:cNvPr id="16" name="TextBox 15">
              <a:extLst>
                <a:ext uri="{FF2B5EF4-FFF2-40B4-BE49-F238E27FC236}">
                  <a16:creationId xmlns:a16="http://schemas.microsoft.com/office/drawing/2014/main" id="{348A89EA-FBA1-493D-B8AC-84B5F02CCDA0}"/>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7" name="Straight Connector 16">
              <a:extLst>
                <a:ext uri="{FF2B5EF4-FFF2-40B4-BE49-F238E27FC236}">
                  <a16:creationId xmlns:a16="http://schemas.microsoft.com/office/drawing/2014/main" id="{481A931E-5F18-43B2-9CDD-3143F5C05761}"/>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8" name="Picture 17" descr="cid:image001.png@01D65A8B.C226B940">
              <a:extLst>
                <a:ext uri="{FF2B5EF4-FFF2-40B4-BE49-F238E27FC236}">
                  <a16:creationId xmlns:a16="http://schemas.microsoft.com/office/drawing/2014/main" id="{A0E27205-4697-4A55-A27E-CC44EAAF2845}"/>
                </a:ext>
              </a:extLst>
            </p:cNvPr>
            <p:cNvPicPr/>
            <p:nvPr/>
          </p:nvPicPr>
          <p:blipFill rotWithShape="1">
            <a:blip r:embed="rId4" r:link="rId5"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Tree>
    <p:extLst>
      <p:ext uri="{BB962C8B-B14F-4D97-AF65-F5344CB8AC3E}">
        <p14:creationId xmlns:p14="http://schemas.microsoft.com/office/powerpoint/2010/main" val="143661393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0"/>
            <a:ext cx="12192000" cy="1754326"/>
          </a:xfrm>
          <a:prstGeom prst="rect">
            <a:avLst/>
          </a:prstGeom>
          <a:noFill/>
        </p:spPr>
        <p:txBody>
          <a:bodyPr wrap="square" lIns="91440" tIns="45720" rIns="91440" bIns="45720">
            <a:spAutoFit/>
          </a:bodyPr>
          <a:lstStyle/>
          <a:p>
            <a:r>
              <a:rPr lang="en-GB" sz="5400" dirty="0">
                <a:solidFill>
                  <a:srgbClr val="0070C0"/>
                </a:solidFill>
                <a:effectLst>
                  <a:outerShdw blurRad="38100" dist="38100" dir="2700000" algn="tl">
                    <a:srgbClr val="000000">
                      <a:alpha val="43137"/>
                    </a:srgbClr>
                  </a:outerShdw>
                </a:effectLst>
              </a:rPr>
              <a:t>HOW TO REVISE: THE 20 REVISION TECHNIQUES THAT WORK</a:t>
            </a:r>
          </a:p>
        </p:txBody>
      </p:sp>
      <p:grpSp>
        <p:nvGrpSpPr>
          <p:cNvPr id="8" name="Group 7">
            <a:extLst>
              <a:ext uri="{FF2B5EF4-FFF2-40B4-BE49-F238E27FC236}">
                <a16:creationId xmlns:a16="http://schemas.microsoft.com/office/drawing/2014/main" id="{2C22FD3E-2883-4BC3-AAB1-F9986A50A706}"/>
              </a:ext>
            </a:extLst>
          </p:cNvPr>
          <p:cNvGrpSpPr/>
          <p:nvPr/>
        </p:nvGrpSpPr>
        <p:grpSpPr>
          <a:xfrm>
            <a:off x="1" y="6091513"/>
            <a:ext cx="12095989" cy="766488"/>
            <a:chOff x="1" y="6091513"/>
            <a:chExt cx="12095989" cy="766488"/>
          </a:xfrm>
        </p:grpSpPr>
        <p:sp>
          <p:nvSpPr>
            <p:cNvPr id="9" name="TextBox 8">
              <a:extLst>
                <a:ext uri="{FF2B5EF4-FFF2-40B4-BE49-F238E27FC236}">
                  <a16:creationId xmlns:a16="http://schemas.microsoft.com/office/drawing/2014/main" id="{FC1FCA17-9F52-4E96-BB62-3A5174CF7143}"/>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0" name="Straight Connector 9">
              <a:extLst>
                <a:ext uri="{FF2B5EF4-FFF2-40B4-BE49-F238E27FC236}">
                  <a16:creationId xmlns:a16="http://schemas.microsoft.com/office/drawing/2014/main" id="{18A5A4AE-366E-4451-A704-58C7FB225F95}"/>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1" name="Picture 10" descr="cid:image001.png@01D65A8B.C226B940">
              <a:extLst>
                <a:ext uri="{FF2B5EF4-FFF2-40B4-BE49-F238E27FC236}">
                  <a16:creationId xmlns:a16="http://schemas.microsoft.com/office/drawing/2014/main" id="{218D3038-A379-403D-A291-14F4DB98A203}"/>
                </a:ext>
              </a:extLst>
            </p:cNvPr>
            <p:cNvPicPr/>
            <p:nvPr/>
          </p:nvPicPr>
          <p:blipFill rotWithShape="1">
            <a:blip r:embed="rId3" r:link="rId4"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
        <p:nvSpPr>
          <p:cNvPr id="2" name="Rectangle 1">
            <a:extLst>
              <a:ext uri="{FF2B5EF4-FFF2-40B4-BE49-F238E27FC236}">
                <a16:creationId xmlns:a16="http://schemas.microsoft.com/office/drawing/2014/main" id="{A2C7C43E-1452-4E47-833B-B3740482FCD6}"/>
              </a:ext>
            </a:extLst>
          </p:cNvPr>
          <p:cNvSpPr/>
          <p:nvPr/>
        </p:nvSpPr>
        <p:spPr>
          <a:xfrm>
            <a:off x="1" y="1754326"/>
            <a:ext cx="6095999" cy="3785652"/>
          </a:xfrm>
          <a:prstGeom prst="rect">
            <a:avLst/>
          </a:prstGeom>
        </p:spPr>
        <p:txBody>
          <a:bodyPr wrap="square">
            <a:spAutoFit/>
          </a:bodyPr>
          <a:lstStyle/>
          <a:p>
            <a:pPr marL="457200" indent="-457200">
              <a:buFont typeface="+mj-lt"/>
              <a:buAutoNum type="arabicPeriod"/>
            </a:pPr>
            <a:r>
              <a:rPr lang="en-GB" sz="2400" dirty="0">
                <a:solidFill>
                  <a:srgbClr val="1B1B1F"/>
                </a:solidFill>
              </a:rPr>
              <a:t>Make a plan </a:t>
            </a:r>
          </a:p>
          <a:p>
            <a:pPr marL="457200" indent="-457200">
              <a:buFont typeface="+mj-lt"/>
              <a:buAutoNum type="arabicPeriod"/>
            </a:pPr>
            <a:r>
              <a:rPr lang="en-GB" sz="2400" dirty="0">
                <a:solidFill>
                  <a:srgbClr val="1B1B1F"/>
                </a:solidFill>
              </a:rPr>
              <a:t>Create a calm study space</a:t>
            </a:r>
          </a:p>
          <a:p>
            <a:pPr marL="457200" indent="-457200">
              <a:buFont typeface="+mj-lt"/>
              <a:buAutoNum type="arabicPeriod"/>
            </a:pPr>
            <a:r>
              <a:rPr lang="en-GB" sz="2400" dirty="0">
                <a:solidFill>
                  <a:srgbClr val="1B1B1F"/>
                </a:solidFill>
              </a:rPr>
              <a:t>Prepare a folder for each subject / topic</a:t>
            </a:r>
          </a:p>
          <a:p>
            <a:pPr marL="457200" indent="-457200">
              <a:buFont typeface="+mj-lt"/>
              <a:buAutoNum type="arabicPeriod"/>
            </a:pPr>
            <a:r>
              <a:rPr lang="en-GB" sz="2400" dirty="0">
                <a:solidFill>
                  <a:srgbClr val="1B1B1F"/>
                </a:solidFill>
              </a:rPr>
              <a:t>Be clear about your goals and grades</a:t>
            </a:r>
          </a:p>
          <a:p>
            <a:pPr marL="457200" indent="-457200">
              <a:buFont typeface="+mj-lt"/>
              <a:buAutoNum type="arabicPeriod"/>
            </a:pPr>
            <a:r>
              <a:rPr lang="en-GB" sz="2400" dirty="0">
                <a:solidFill>
                  <a:srgbClr val="1B1B1F"/>
                </a:solidFill>
              </a:rPr>
              <a:t>Find out exactly how long you’ve got</a:t>
            </a:r>
          </a:p>
          <a:p>
            <a:pPr marL="457200" indent="-457200">
              <a:buFont typeface="+mj-lt"/>
              <a:buAutoNum type="arabicPeriod"/>
            </a:pPr>
            <a:r>
              <a:rPr lang="en-GB" sz="2400" dirty="0">
                <a:solidFill>
                  <a:srgbClr val="1B1B1F"/>
                </a:solidFill>
              </a:rPr>
              <a:t>Understand your gaps</a:t>
            </a:r>
          </a:p>
          <a:p>
            <a:pPr marL="457200" indent="-457200">
              <a:buFont typeface="+mj-lt"/>
              <a:buAutoNum type="arabicPeriod"/>
            </a:pPr>
            <a:r>
              <a:rPr lang="en-GB" sz="2400" dirty="0">
                <a:solidFill>
                  <a:srgbClr val="1B1B1F"/>
                </a:solidFill>
              </a:rPr>
              <a:t>Draw up a revision timetable</a:t>
            </a:r>
          </a:p>
          <a:p>
            <a:pPr marL="457200" indent="-457200">
              <a:buFont typeface="+mj-lt"/>
              <a:buAutoNum type="arabicPeriod"/>
            </a:pPr>
            <a:r>
              <a:rPr lang="en-GB" sz="2400" dirty="0">
                <a:solidFill>
                  <a:srgbClr val="1B1B1F"/>
                </a:solidFill>
              </a:rPr>
              <a:t>Test yourself</a:t>
            </a:r>
          </a:p>
          <a:p>
            <a:pPr marL="457200" indent="-457200">
              <a:buFont typeface="+mj-lt"/>
              <a:buAutoNum type="arabicPeriod"/>
            </a:pPr>
            <a:r>
              <a:rPr lang="en-GB" sz="2400" dirty="0">
                <a:solidFill>
                  <a:srgbClr val="1B1B1F"/>
                </a:solidFill>
              </a:rPr>
              <a:t>Space out your revision </a:t>
            </a:r>
          </a:p>
          <a:p>
            <a:pPr marL="457200" indent="-457200">
              <a:buFont typeface="+mj-lt"/>
              <a:buAutoNum type="arabicPeriod"/>
            </a:pPr>
            <a:r>
              <a:rPr lang="en-GB" sz="2400" dirty="0">
                <a:solidFill>
                  <a:srgbClr val="1B1B1F"/>
                </a:solidFill>
              </a:rPr>
              <a:t>Switch topics regularly</a:t>
            </a:r>
          </a:p>
        </p:txBody>
      </p:sp>
      <p:sp>
        <p:nvSpPr>
          <p:cNvPr id="3" name="Rectangle 2">
            <a:extLst>
              <a:ext uri="{FF2B5EF4-FFF2-40B4-BE49-F238E27FC236}">
                <a16:creationId xmlns:a16="http://schemas.microsoft.com/office/drawing/2014/main" id="{943089D2-985D-4732-9AC1-867A785DC453}"/>
              </a:ext>
            </a:extLst>
          </p:cNvPr>
          <p:cNvSpPr/>
          <p:nvPr/>
        </p:nvSpPr>
        <p:spPr>
          <a:xfrm>
            <a:off x="6096001" y="1754325"/>
            <a:ext cx="6096000" cy="3785652"/>
          </a:xfrm>
          <a:prstGeom prst="rect">
            <a:avLst/>
          </a:prstGeom>
        </p:spPr>
        <p:txBody>
          <a:bodyPr>
            <a:spAutoFit/>
          </a:bodyPr>
          <a:lstStyle/>
          <a:p>
            <a:pPr marL="457200" indent="-457200">
              <a:buFont typeface="+mj-lt"/>
              <a:buAutoNum type="arabicPeriod" startAt="11"/>
            </a:pPr>
            <a:r>
              <a:rPr lang="en-GB" sz="2400" dirty="0">
                <a:solidFill>
                  <a:srgbClr val="1B1B1F"/>
                </a:solidFill>
              </a:rPr>
              <a:t>Use mind maps</a:t>
            </a:r>
          </a:p>
          <a:p>
            <a:pPr marL="457200" indent="-457200">
              <a:buFont typeface="+mj-lt"/>
              <a:buAutoNum type="arabicPeriod" startAt="11"/>
            </a:pPr>
            <a:r>
              <a:rPr lang="en-GB" sz="2400" dirty="0">
                <a:solidFill>
                  <a:srgbClr val="1B1B1F"/>
                </a:solidFill>
              </a:rPr>
              <a:t>Self quiz with flashcards</a:t>
            </a:r>
          </a:p>
          <a:p>
            <a:pPr marL="457200" indent="-457200">
              <a:buFont typeface="+mj-lt"/>
              <a:buAutoNum type="arabicPeriod" startAt="11"/>
            </a:pPr>
            <a:r>
              <a:rPr lang="en-GB" sz="2400" dirty="0">
                <a:solidFill>
                  <a:srgbClr val="1B1B1F"/>
                </a:solidFill>
              </a:rPr>
              <a:t>Use practise exam papers</a:t>
            </a:r>
          </a:p>
          <a:p>
            <a:pPr marL="457200" indent="-457200">
              <a:buFont typeface="+mj-lt"/>
              <a:buAutoNum type="arabicPeriod" startAt="11"/>
            </a:pPr>
            <a:r>
              <a:rPr lang="en-GB" sz="2400" dirty="0">
                <a:solidFill>
                  <a:srgbClr val="1B1B1F"/>
                </a:solidFill>
              </a:rPr>
              <a:t>Time yourself answering questions</a:t>
            </a:r>
          </a:p>
          <a:p>
            <a:pPr marL="457200" indent="-457200">
              <a:buFont typeface="+mj-lt"/>
              <a:buAutoNum type="arabicPeriod" startAt="11"/>
            </a:pPr>
            <a:r>
              <a:rPr lang="en-GB" sz="2400" dirty="0">
                <a:solidFill>
                  <a:srgbClr val="1B1B1F"/>
                </a:solidFill>
              </a:rPr>
              <a:t>Do some revision every day</a:t>
            </a:r>
          </a:p>
          <a:p>
            <a:pPr marL="457200" indent="-457200">
              <a:buFont typeface="+mj-lt"/>
              <a:buAutoNum type="arabicPeriod" startAt="11"/>
            </a:pPr>
            <a:r>
              <a:rPr lang="en-GB" sz="2400" dirty="0">
                <a:solidFill>
                  <a:srgbClr val="1B1B1F"/>
                </a:solidFill>
              </a:rPr>
              <a:t>Take regular breaks</a:t>
            </a:r>
          </a:p>
          <a:p>
            <a:pPr marL="457200" indent="-457200">
              <a:buFont typeface="+mj-lt"/>
              <a:buAutoNum type="arabicPeriod" startAt="11"/>
            </a:pPr>
            <a:r>
              <a:rPr lang="en-GB" sz="2400" dirty="0">
                <a:solidFill>
                  <a:srgbClr val="1B1B1F"/>
                </a:solidFill>
              </a:rPr>
              <a:t>Know your most productive time of day</a:t>
            </a:r>
          </a:p>
          <a:p>
            <a:pPr marL="457200" indent="-457200">
              <a:buFont typeface="+mj-lt"/>
              <a:buAutoNum type="arabicPeriod" startAt="11"/>
            </a:pPr>
            <a:r>
              <a:rPr lang="en-GB" sz="2400" dirty="0">
                <a:solidFill>
                  <a:srgbClr val="1B1B1F"/>
                </a:solidFill>
              </a:rPr>
              <a:t>Sleep well</a:t>
            </a:r>
          </a:p>
          <a:p>
            <a:pPr marL="457200" indent="-457200">
              <a:buFont typeface="+mj-lt"/>
              <a:buAutoNum type="arabicPeriod" startAt="11"/>
            </a:pPr>
            <a:r>
              <a:rPr lang="en-GB" sz="2400" dirty="0">
                <a:solidFill>
                  <a:srgbClr val="1B1B1F"/>
                </a:solidFill>
              </a:rPr>
              <a:t>Turn up on time </a:t>
            </a:r>
          </a:p>
          <a:p>
            <a:pPr marL="457200" indent="-457200">
              <a:buFont typeface="+mj-lt"/>
              <a:buAutoNum type="arabicPeriod" startAt="11"/>
            </a:pPr>
            <a:r>
              <a:rPr lang="en-GB" sz="2400" dirty="0">
                <a:solidFill>
                  <a:srgbClr val="1B1B1F"/>
                </a:solidFill>
              </a:rPr>
              <a:t>Do your best</a:t>
            </a:r>
            <a:endParaRPr lang="en-GB" sz="2400" dirty="0"/>
          </a:p>
        </p:txBody>
      </p:sp>
    </p:spTree>
    <p:extLst>
      <p:ext uri="{BB962C8B-B14F-4D97-AF65-F5344CB8AC3E}">
        <p14:creationId xmlns:p14="http://schemas.microsoft.com/office/powerpoint/2010/main" val="3847356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380D-C77D-4B8C-BB78-702AB1C18D7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6A7EA33-E8CC-4B9D-8C85-CB104306B331}"/>
              </a:ext>
            </a:extLst>
          </p:cNvPr>
          <p:cNvSpPr>
            <a:spLocks noGrp="1"/>
          </p:cNvSpPr>
          <p:nvPr>
            <p:ph idx="1"/>
          </p:nvPr>
        </p:nvSpPr>
        <p:spPr>
          <a:xfrm>
            <a:off x="838200" y="5337544"/>
            <a:ext cx="9025627" cy="1435395"/>
          </a:xfrm>
        </p:spPr>
        <p:txBody>
          <a:bodyPr>
            <a:normAutofit fontScale="77500" lnSpcReduction="20000"/>
          </a:bodyPr>
          <a:lstStyle/>
          <a:p>
            <a:r>
              <a:rPr lang="en-GB" b="1" dirty="0"/>
              <a:t>Write one paragraph </a:t>
            </a:r>
            <a:r>
              <a:rPr lang="en-GB" dirty="0"/>
              <a:t>in response to this past paper question. </a:t>
            </a:r>
          </a:p>
          <a:p>
            <a:r>
              <a:rPr lang="en-GB" dirty="0"/>
              <a:t>You need to demonstrate all the skills.</a:t>
            </a:r>
          </a:p>
          <a:p>
            <a:r>
              <a:rPr lang="en-GB" dirty="0"/>
              <a:t>You have a cheat sheet to help you. </a:t>
            </a:r>
          </a:p>
          <a:p>
            <a:r>
              <a:rPr lang="en-GB" dirty="0"/>
              <a:t>Most convincing (and the one demonstrating the most skills) wins the prize. </a:t>
            </a:r>
          </a:p>
        </p:txBody>
      </p:sp>
      <p:pic>
        <p:nvPicPr>
          <p:cNvPr id="4" name="Picture 3">
            <a:extLst>
              <a:ext uri="{FF2B5EF4-FFF2-40B4-BE49-F238E27FC236}">
                <a16:creationId xmlns:a16="http://schemas.microsoft.com/office/drawing/2014/main" id="{A5BC434D-5D47-4B13-AFFA-7392472507B5}"/>
              </a:ext>
            </a:extLst>
          </p:cNvPr>
          <p:cNvPicPr>
            <a:picLocks noChangeAspect="1"/>
          </p:cNvPicPr>
          <p:nvPr/>
        </p:nvPicPr>
        <p:blipFill>
          <a:blip r:embed="rId2"/>
          <a:stretch>
            <a:fillRect/>
          </a:stretch>
        </p:blipFill>
        <p:spPr>
          <a:xfrm>
            <a:off x="304025" y="365125"/>
            <a:ext cx="9559802" cy="4812931"/>
          </a:xfrm>
          <a:prstGeom prst="rect">
            <a:avLst/>
          </a:prstGeom>
        </p:spPr>
      </p:pic>
      <p:sp>
        <p:nvSpPr>
          <p:cNvPr id="5" name="Rectangle 4">
            <a:extLst>
              <a:ext uri="{FF2B5EF4-FFF2-40B4-BE49-F238E27FC236}">
                <a16:creationId xmlns:a16="http://schemas.microsoft.com/office/drawing/2014/main" id="{A14D6152-C005-470A-AEAC-56EEEF41BBED}"/>
              </a:ext>
            </a:extLst>
          </p:cNvPr>
          <p:cNvSpPr/>
          <p:nvPr/>
        </p:nvSpPr>
        <p:spPr>
          <a:xfrm>
            <a:off x="10040100" y="294314"/>
            <a:ext cx="1986873" cy="306387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Key skills:</a:t>
            </a:r>
          </a:p>
          <a:p>
            <a:pPr algn="ctr"/>
            <a:endParaRPr lang="en-GB" b="1" dirty="0">
              <a:solidFill>
                <a:schemeClr val="tx1"/>
              </a:solidFill>
            </a:endParaRPr>
          </a:p>
          <a:p>
            <a:pPr marL="285750" indent="-285750">
              <a:buFont typeface="Arial" panose="020B0604020202020204" pitchFamily="34" charset="0"/>
              <a:buChar char="•"/>
            </a:pPr>
            <a:r>
              <a:rPr lang="en-GB" dirty="0">
                <a:solidFill>
                  <a:schemeClr val="tx1"/>
                </a:solidFill>
              </a:rPr>
              <a:t>Sentences. </a:t>
            </a:r>
          </a:p>
          <a:p>
            <a:pPr marL="285750" indent="-285750">
              <a:buFont typeface="Arial" panose="020B0604020202020204" pitchFamily="34" charset="0"/>
              <a:buChar char="•"/>
            </a:pPr>
            <a:r>
              <a:rPr lang="en-GB" dirty="0">
                <a:solidFill>
                  <a:schemeClr val="tx1"/>
                </a:solidFill>
              </a:rPr>
              <a:t>Methods. </a:t>
            </a:r>
          </a:p>
          <a:p>
            <a:pPr marL="285750" indent="-285750">
              <a:buFont typeface="Arial" panose="020B0604020202020204" pitchFamily="34" charset="0"/>
              <a:buChar char="•"/>
            </a:pPr>
            <a:r>
              <a:rPr lang="en-GB" dirty="0">
                <a:solidFill>
                  <a:schemeClr val="tx1"/>
                </a:solidFill>
              </a:rPr>
              <a:t>Punctuation. </a:t>
            </a:r>
          </a:p>
          <a:p>
            <a:pPr marL="285750" indent="-285750">
              <a:buFont typeface="Arial" panose="020B0604020202020204" pitchFamily="34" charset="0"/>
              <a:buChar char="•"/>
            </a:pPr>
            <a:r>
              <a:rPr lang="en-GB" dirty="0">
                <a:solidFill>
                  <a:schemeClr val="tx1"/>
                </a:solidFill>
              </a:rPr>
              <a:t>Structure. </a:t>
            </a:r>
          </a:p>
          <a:p>
            <a:pPr marL="285750" indent="-285750">
              <a:buFont typeface="Arial" panose="020B0604020202020204" pitchFamily="34" charset="0"/>
              <a:buChar char="•"/>
            </a:pPr>
            <a:r>
              <a:rPr lang="en-GB" dirty="0">
                <a:solidFill>
                  <a:schemeClr val="tx1"/>
                </a:solidFill>
              </a:rPr>
              <a:t>Vocabulary.  </a:t>
            </a:r>
          </a:p>
          <a:p>
            <a:pPr algn="ctr"/>
            <a:endParaRPr lang="en-GB" b="1" dirty="0"/>
          </a:p>
          <a:p>
            <a:pPr marL="285750" indent="-285750" algn="ctr">
              <a:buFont typeface="Wingdings" panose="05000000000000000000" pitchFamily="2" charset="2"/>
              <a:buChar char="ü"/>
            </a:pPr>
            <a:endParaRPr lang="en-GB" b="1" dirty="0"/>
          </a:p>
        </p:txBody>
      </p:sp>
      <p:pic>
        <p:nvPicPr>
          <p:cNvPr id="6" name="Picture 5">
            <a:extLst>
              <a:ext uri="{FF2B5EF4-FFF2-40B4-BE49-F238E27FC236}">
                <a16:creationId xmlns:a16="http://schemas.microsoft.com/office/drawing/2014/main" id="{7BFEA6BC-3998-4ABE-9BF1-67B69E566E18}"/>
              </a:ext>
            </a:extLst>
          </p:cNvPr>
          <p:cNvPicPr>
            <a:picLocks noChangeAspect="1"/>
          </p:cNvPicPr>
          <p:nvPr/>
        </p:nvPicPr>
        <p:blipFill>
          <a:blip r:embed="rId3"/>
          <a:stretch>
            <a:fillRect/>
          </a:stretch>
        </p:blipFill>
        <p:spPr>
          <a:xfrm>
            <a:off x="10153871" y="3854098"/>
            <a:ext cx="1581150" cy="2495550"/>
          </a:xfrm>
          <a:prstGeom prst="rect">
            <a:avLst/>
          </a:prstGeom>
        </p:spPr>
      </p:pic>
    </p:spTree>
    <p:extLst>
      <p:ext uri="{BB962C8B-B14F-4D97-AF65-F5344CB8AC3E}">
        <p14:creationId xmlns:p14="http://schemas.microsoft.com/office/powerpoint/2010/main" val="252832971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AC9A3-A86C-4B2A-B0CC-49BBDEF274D9}"/>
              </a:ext>
            </a:extLst>
          </p:cNvPr>
          <p:cNvSpPr>
            <a:spLocks noGrp="1"/>
          </p:cNvSpPr>
          <p:nvPr>
            <p:ph idx="1"/>
          </p:nvPr>
        </p:nvSpPr>
        <p:spPr>
          <a:xfrm>
            <a:off x="0" y="1045754"/>
            <a:ext cx="12192000" cy="4667250"/>
          </a:xfrm>
        </p:spPr>
        <p:txBody>
          <a:bodyPr>
            <a:normAutofit/>
          </a:bodyPr>
          <a:lstStyle/>
          <a:p>
            <a:pPr marL="0" indent="0">
              <a:buNone/>
            </a:pPr>
            <a:r>
              <a:rPr lang="en-GB" dirty="0"/>
              <a:t>Is there more we can do to prevent animal cruelty? Yes! 79% of people in Dorset eat meat every day. Without doubt, the mass production of cheap meat has a large part to play in debates around animal cruelty. Imagine this. If residents of Dorset committed to eating meat-free meals one day a week, this would result in a significant decrease in the instances of animal cruelty in abattoirs, poultry farms, and dairies. According to leading animal welfare expert Dr Peter Jones, “this simple act of sacrifice would lead to a change in approach to how we view animal welfare within the agricultural sector”. The answer is not to preach veganism; the answer is not to ban burgers! But, if we make small changes to the way we think about what we eat and how often we eat it, this could go a long way, ensuring that our tasty chickens have lived better lives.</a:t>
            </a:r>
          </a:p>
          <a:p>
            <a:pPr marL="0" indent="0">
              <a:buNone/>
            </a:pPr>
            <a:endParaRPr lang="en-GB" dirty="0"/>
          </a:p>
        </p:txBody>
      </p:sp>
      <p:grpSp>
        <p:nvGrpSpPr>
          <p:cNvPr id="13" name="Group 12">
            <a:extLst>
              <a:ext uri="{FF2B5EF4-FFF2-40B4-BE49-F238E27FC236}">
                <a16:creationId xmlns:a16="http://schemas.microsoft.com/office/drawing/2014/main" id="{801B31A7-4D5B-41F2-83C0-172B0B984492}"/>
              </a:ext>
            </a:extLst>
          </p:cNvPr>
          <p:cNvGrpSpPr/>
          <p:nvPr/>
        </p:nvGrpSpPr>
        <p:grpSpPr>
          <a:xfrm>
            <a:off x="1" y="6091513"/>
            <a:ext cx="12095989" cy="766488"/>
            <a:chOff x="1" y="6091513"/>
            <a:chExt cx="12095989" cy="766488"/>
          </a:xfrm>
        </p:grpSpPr>
        <p:sp>
          <p:nvSpPr>
            <p:cNvPr id="14" name="TextBox 13">
              <a:extLst>
                <a:ext uri="{FF2B5EF4-FFF2-40B4-BE49-F238E27FC236}">
                  <a16:creationId xmlns:a16="http://schemas.microsoft.com/office/drawing/2014/main" id="{0857AD89-9490-4DEB-A75B-12281F85DE1A}"/>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5" name="Straight Connector 14">
              <a:extLst>
                <a:ext uri="{FF2B5EF4-FFF2-40B4-BE49-F238E27FC236}">
                  <a16:creationId xmlns:a16="http://schemas.microsoft.com/office/drawing/2014/main" id="{DE94947A-894D-4A99-9D46-CC368EDD7876}"/>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6" name="Picture 15" descr="cid:image001.png@01D65A8B.C226B940">
              <a:extLst>
                <a:ext uri="{FF2B5EF4-FFF2-40B4-BE49-F238E27FC236}">
                  <a16:creationId xmlns:a16="http://schemas.microsoft.com/office/drawing/2014/main" id="{3537D87F-41A6-4B23-9BCC-669AEC09756B}"/>
                </a:ext>
              </a:extLst>
            </p:cNvPr>
            <p:cNvPicPr/>
            <p:nvPr/>
          </p:nvPicPr>
          <p:blipFill rotWithShape="1">
            <a:blip r:embed="rId2" r:link="rId3"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
        <p:nvSpPr>
          <p:cNvPr id="17" name="Rectangle 16">
            <a:extLst>
              <a:ext uri="{FF2B5EF4-FFF2-40B4-BE49-F238E27FC236}">
                <a16:creationId xmlns:a16="http://schemas.microsoft.com/office/drawing/2014/main" id="{D0583AA7-171F-4FD0-A186-73447F0F81A3}"/>
              </a:ext>
            </a:extLst>
          </p:cNvPr>
          <p:cNvSpPr/>
          <p:nvPr/>
        </p:nvSpPr>
        <p:spPr>
          <a:xfrm>
            <a:off x="0" y="0"/>
            <a:ext cx="12192000" cy="923330"/>
          </a:xfrm>
          <a:prstGeom prst="rect">
            <a:avLst/>
          </a:prstGeom>
          <a:noFill/>
        </p:spPr>
        <p:txBody>
          <a:bodyPr wrap="square" lIns="91440" tIns="45720" rIns="91440" bIns="45720">
            <a:spAutoFit/>
          </a:bodyPr>
          <a:lstStyle/>
          <a:p>
            <a:r>
              <a:rPr lang="en-US" sz="5400" b="0" cap="none" spc="0" dirty="0">
                <a:ln w="0"/>
                <a:solidFill>
                  <a:srgbClr val="0070C0"/>
                </a:solidFill>
                <a:effectLst>
                  <a:outerShdw blurRad="38100" dist="19050" dir="2700000" algn="tl" rotWithShape="0">
                    <a:schemeClr val="dk1">
                      <a:alpha val="40000"/>
                    </a:schemeClr>
                  </a:outerShdw>
                </a:effectLst>
              </a:rPr>
              <a:t>A MODEL:</a:t>
            </a:r>
          </a:p>
        </p:txBody>
      </p:sp>
    </p:spTree>
    <p:extLst>
      <p:ext uri="{BB962C8B-B14F-4D97-AF65-F5344CB8AC3E}">
        <p14:creationId xmlns:p14="http://schemas.microsoft.com/office/powerpoint/2010/main" val="285419789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
          <p:cNvSpPr txBox="1"/>
          <p:nvPr/>
        </p:nvSpPr>
        <p:spPr>
          <a:xfrm rot="5400000">
            <a:off x="1492607" y="-24534"/>
            <a:ext cx="3104696" cy="6089909"/>
          </a:xfrm>
          <a:prstGeom prst="rect">
            <a:avLst/>
          </a:prstGeom>
          <a:noFill/>
          <a:ln>
            <a:noFill/>
          </a:ln>
          <a:effectLst/>
        </p:spPr>
        <p:txBody>
          <a:bodyPr rot="0" spcFirstLastPara="0" vert="vert270" wrap="square" lIns="91440" tIns="45720" rIns="91440" bIns="45720" numCol="1" spcCol="0" rtlCol="0" fromWordArt="0" anchor="t" anchorCtr="0" forceAA="0" compatLnSpc="1">
            <a:prstTxWarp prst="textNoShape">
              <a:avLst/>
            </a:prstTxWarp>
            <a:spAutoFit/>
          </a:bodyPr>
          <a:lstStyle/>
          <a:p>
            <a:pPr algn="ctr">
              <a:lnSpc>
                <a:spcPct val="107000"/>
              </a:lnSpc>
              <a:spcAft>
                <a:spcPts val="0"/>
              </a:spcAft>
            </a:pPr>
            <a:r>
              <a:rPr lang="en-GB" sz="6000"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HOW TO USE FLASHCARDS EFFECTIVELY?</a:t>
            </a:r>
          </a:p>
        </p:txBody>
      </p:sp>
      <p:graphicFrame>
        <p:nvGraphicFramePr>
          <p:cNvPr id="20" name="Diagram 19"/>
          <p:cNvGraphicFramePr/>
          <p:nvPr>
            <p:extLst/>
          </p:nvPr>
        </p:nvGraphicFramePr>
        <p:xfrm>
          <a:off x="6089907" y="1225446"/>
          <a:ext cx="6102093" cy="4407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Date Placeholder 3"/>
          <p:cNvSpPr>
            <a:spLocks noGrp="1"/>
          </p:cNvSpPr>
          <p:nvPr>
            <p:ph type="dt" sz="quarter" idx="10"/>
          </p:nvPr>
        </p:nvSpPr>
        <p:spPr>
          <a:xfrm>
            <a:off x="-2" y="5291752"/>
            <a:ext cx="6102093" cy="476250"/>
          </a:xfrm>
        </p:spPr>
        <p:txBody>
          <a:bodyPr/>
          <a:lstStyle/>
          <a:p>
            <a:pPr algn="ctr">
              <a:defRPr/>
            </a:pPr>
            <a:fld id="{A2270428-E490-417A-9066-77A33CDC945F}" type="datetime2">
              <a:rPr lang="en-GB" sz="2400" u="sng"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defRPr/>
              </a:pPr>
              <a:t>Tuesday, 28 January 2025</a:t>
            </a:fld>
            <a:endParaRPr lang="en-GB" sz="2400" u="sng"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4" name="Group 23">
            <a:extLst>
              <a:ext uri="{FF2B5EF4-FFF2-40B4-BE49-F238E27FC236}">
                <a16:creationId xmlns:a16="http://schemas.microsoft.com/office/drawing/2014/main" id="{562331DD-4332-4301-BFCE-E58DF0E4FF7A}"/>
              </a:ext>
            </a:extLst>
          </p:cNvPr>
          <p:cNvGrpSpPr/>
          <p:nvPr/>
        </p:nvGrpSpPr>
        <p:grpSpPr>
          <a:xfrm>
            <a:off x="1" y="6091513"/>
            <a:ext cx="12095989" cy="766488"/>
            <a:chOff x="1" y="6091513"/>
            <a:chExt cx="12095989" cy="766488"/>
          </a:xfrm>
        </p:grpSpPr>
        <p:sp>
          <p:nvSpPr>
            <p:cNvPr id="25" name="TextBox 24">
              <a:extLst>
                <a:ext uri="{FF2B5EF4-FFF2-40B4-BE49-F238E27FC236}">
                  <a16:creationId xmlns:a16="http://schemas.microsoft.com/office/drawing/2014/main" id="{D1C6E591-6C1D-4510-A345-A7972E1E55B8}"/>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26" name="Straight Connector 25">
              <a:extLst>
                <a:ext uri="{FF2B5EF4-FFF2-40B4-BE49-F238E27FC236}">
                  <a16:creationId xmlns:a16="http://schemas.microsoft.com/office/drawing/2014/main" id="{FC5B4E5B-A8FA-4E66-900C-CAD2AC50700E}"/>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27" name="Picture 26" descr="cid:image001.png@01D65A8B.C226B940">
              <a:extLst>
                <a:ext uri="{FF2B5EF4-FFF2-40B4-BE49-F238E27FC236}">
                  <a16:creationId xmlns:a16="http://schemas.microsoft.com/office/drawing/2014/main" id="{1E53B389-4404-40B0-B050-9B22B3B47E37}"/>
                </a:ext>
              </a:extLst>
            </p:cNvPr>
            <p:cNvPicPr/>
            <p:nvPr/>
          </p:nvPicPr>
          <p:blipFill rotWithShape="1">
            <a:blip r:embed="rId8" r:link="rId9"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grpSp>
        <p:nvGrpSpPr>
          <p:cNvPr id="28" name="Group 27">
            <a:extLst>
              <a:ext uri="{FF2B5EF4-FFF2-40B4-BE49-F238E27FC236}">
                <a16:creationId xmlns:a16="http://schemas.microsoft.com/office/drawing/2014/main" id="{72A8D281-7523-4D4E-9A1E-62A64469ADFF}"/>
              </a:ext>
            </a:extLst>
          </p:cNvPr>
          <p:cNvGrpSpPr/>
          <p:nvPr/>
        </p:nvGrpSpPr>
        <p:grpSpPr>
          <a:xfrm>
            <a:off x="48006" y="0"/>
            <a:ext cx="12095989" cy="766488"/>
            <a:chOff x="1" y="6091513"/>
            <a:chExt cx="12095989" cy="766488"/>
          </a:xfrm>
        </p:grpSpPr>
        <p:sp>
          <p:nvSpPr>
            <p:cNvPr id="29" name="TextBox 28">
              <a:extLst>
                <a:ext uri="{FF2B5EF4-FFF2-40B4-BE49-F238E27FC236}">
                  <a16:creationId xmlns:a16="http://schemas.microsoft.com/office/drawing/2014/main" id="{9DD9A9D0-55A2-4945-854C-A280ABDEF684}"/>
                </a:ext>
              </a:extLst>
            </p:cNvPr>
            <p:cNvSpPr txBox="1"/>
            <p:nvPr/>
          </p:nvSpPr>
          <p:spPr>
            <a:xfrm>
              <a:off x="8535158" y="6112533"/>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30" name="Straight Connector 29">
              <a:extLst>
                <a:ext uri="{FF2B5EF4-FFF2-40B4-BE49-F238E27FC236}">
                  <a16:creationId xmlns:a16="http://schemas.microsoft.com/office/drawing/2014/main" id="{2EC8E151-A1E2-4C74-B4E3-FE23D33F9A6E}"/>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31" name="Picture 30" descr="cid:image001.png@01D65A8B.C226B940">
              <a:extLst>
                <a:ext uri="{FF2B5EF4-FFF2-40B4-BE49-F238E27FC236}">
                  <a16:creationId xmlns:a16="http://schemas.microsoft.com/office/drawing/2014/main" id="{E3FE52EE-2C2C-407A-BDA9-9D55A468C479}"/>
                </a:ext>
              </a:extLst>
            </p:cNvPr>
            <p:cNvPicPr/>
            <p:nvPr/>
          </p:nvPicPr>
          <p:blipFill rotWithShape="1">
            <a:blip r:embed="rId8" r:link="rId9"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Tree>
    <p:extLst>
      <p:ext uri="{BB962C8B-B14F-4D97-AF65-F5344CB8AC3E}">
        <p14:creationId xmlns:p14="http://schemas.microsoft.com/office/powerpoint/2010/main" val="96562505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6582A-88F8-4B9D-A50D-3F76A26FFCB8}"/>
              </a:ext>
            </a:extLst>
          </p:cNvPr>
          <p:cNvSpPr>
            <a:spLocks noGrp="1"/>
          </p:cNvSpPr>
          <p:nvPr>
            <p:ph type="title"/>
          </p:nvPr>
        </p:nvSpPr>
        <p:spPr>
          <a:xfrm>
            <a:off x="5760848" y="222347"/>
            <a:ext cx="6174276" cy="898377"/>
          </a:xfrm>
        </p:spPr>
        <p:txBody>
          <a:bodyPr anchor="b">
            <a:normAutofit/>
          </a:bodyPr>
          <a:lstStyle/>
          <a:p>
            <a:r>
              <a:rPr lang="en-GB" b="1" dirty="0"/>
              <a:t>Effective use of flashcards</a:t>
            </a:r>
          </a:p>
        </p:txBody>
      </p:sp>
      <p:pic>
        <p:nvPicPr>
          <p:cNvPr id="26" name="Picture 25" descr="Multi-colored paper-craft art">
            <a:extLst>
              <a:ext uri="{FF2B5EF4-FFF2-40B4-BE49-F238E27FC236}">
                <a16:creationId xmlns:a16="http://schemas.microsoft.com/office/drawing/2014/main" id="{777A48FD-FA8D-D62F-1CCC-CC791F070C83}"/>
              </a:ext>
            </a:extLst>
          </p:cNvPr>
          <p:cNvPicPr>
            <a:picLocks noChangeAspect="1"/>
          </p:cNvPicPr>
          <p:nvPr/>
        </p:nvPicPr>
        <p:blipFill>
          <a:blip r:embed="rId2"/>
          <a:srcRect l="15323" r="12746" b="-1"/>
          <a:stretch/>
        </p:blipFill>
        <p:spPr>
          <a:xfrm>
            <a:off x="-1800067" y="10"/>
            <a:ext cx="7390243" cy="6857990"/>
          </a:xfrm>
          <a:prstGeom prst="rect">
            <a:avLst/>
          </a:prstGeom>
        </p:spPr>
      </p:pic>
      <p:sp>
        <p:nvSpPr>
          <p:cNvPr id="28" name="Content Placeholder 2">
            <a:extLst>
              <a:ext uri="{FF2B5EF4-FFF2-40B4-BE49-F238E27FC236}">
                <a16:creationId xmlns:a16="http://schemas.microsoft.com/office/drawing/2014/main" id="{63992D72-6790-4D87-9345-E809A18D2FDE}"/>
              </a:ext>
            </a:extLst>
          </p:cNvPr>
          <p:cNvSpPr>
            <a:spLocks noGrp="1"/>
          </p:cNvSpPr>
          <p:nvPr>
            <p:ph idx="1"/>
          </p:nvPr>
        </p:nvSpPr>
        <p:spPr>
          <a:xfrm>
            <a:off x="5926500" y="1119911"/>
            <a:ext cx="6019668" cy="4425858"/>
          </a:xfrm>
        </p:spPr>
        <p:txBody>
          <a:bodyPr vert="horz" lIns="91440" tIns="45720" rIns="91440" bIns="45720" rtlCol="0" anchor="t">
            <a:noAutofit/>
          </a:bodyPr>
          <a:lstStyle/>
          <a:p>
            <a:pPr marL="514350" indent="-514350">
              <a:buFont typeface="+mj-lt"/>
              <a:buAutoNum type="arabicPeriod"/>
            </a:pPr>
            <a:r>
              <a:rPr lang="en-GB" sz="3200" dirty="0"/>
              <a:t>Only one question per card</a:t>
            </a:r>
            <a:endParaRPr lang="en-GB" sz="3200" dirty="0">
              <a:ea typeface="Calibri"/>
              <a:cs typeface="Calibri"/>
            </a:endParaRPr>
          </a:p>
          <a:p>
            <a:pPr marL="514350" indent="-514350">
              <a:buFont typeface="+mj-lt"/>
              <a:buAutoNum type="arabicPeriod"/>
            </a:pPr>
            <a:r>
              <a:rPr lang="en-GB" sz="3200" dirty="0"/>
              <a:t>Use images and colours</a:t>
            </a:r>
            <a:endParaRPr lang="en-GB" sz="3200" dirty="0">
              <a:ea typeface="Calibri"/>
              <a:cs typeface="Calibri"/>
            </a:endParaRPr>
          </a:p>
          <a:p>
            <a:pPr marL="514350" indent="-514350">
              <a:buFont typeface="+mj-lt"/>
              <a:buAutoNum type="arabicPeriod"/>
            </a:pPr>
            <a:r>
              <a:rPr lang="en-GB" sz="3200" dirty="0"/>
              <a:t>Use acronyms and mnemonics</a:t>
            </a:r>
          </a:p>
          <a:p>
            <a:pPr marL="514350" indent="-514350">
              <a:buFont typeface="+mj-lt"/>
              <a:buAutoNum type="arabicPeriod"/>
            </a:pPr>
            <a:r>
              <a:rPr lang="en-GB" sz="3200" dirty="0">
                <a:ea typeface="Calibri"/>
                <a:cs typeface="Calibri"/>
              </a:rPr>
              <a:t>Group by topic</a:t>
            </a:r>
          </a:p>
          <a:p>
            <a:pPr marL="514350" indent="-514350">
              <a:buFont typeface="+mj-lt"/>
              <a:buAutoNum type="arabicPeriod"/>
            </a:pPr>
            <a:r>
              <a:rPr lang="en-GB" sz="3200" dirty="0"/>
              <a:t>Use flashcards to test yourself</a:t>
            </a:r>
            <a:endParaRPr lang="en-GB" sz="3200" dirty="0">
              <a:ea typeface="Calibri"/>
              <a:cs typeface="Calibri"/>
            </a:endParaRPr>
          </a:p>
          <a:p>
            <a:pPr marL="514350" indent="-514350">
              <a:buFont typeface="+mj-lt"/>
              <a:buAutoNum type="arabicPeriod"/>
            </a:pPr>
            <a:r>
              <a:rPr lang="en-GB" sz="3200" dirty="0"/>
              <a:t>Make your flashcards digital</a:t>
            </a:r>
            <a:endParaRPr lang="en-GB" sz="3200" dirty="0">
              <a:ea typeface="Calibri"/>
              <a:cs typeface="Calibri"/>
            </a:endParaRPr>
          </a:p>
          <a:p>
            <a:pPr marL="514350" indent="-514350">
              <a:buFont typeface="+mj-lt"/>
              <a:buAutoNum type="arabicPeriod"/>
            </a:pPr>
            <a:r>
              <a:rPr lang="en-GB" sz="3200" dirty="0"/>
              <a:t>Use the Leitner system</a:t>
            </a:r>
            <a:endParaRPr lang="en-GB" sz="3200" dirty="0">
              <a:ea typeface="Calibri"/>
              <a:cs typeface="Calibri"/>
            </a:endParaRPr>
          </a:p>
          <a:p>
            <a:pPr marL="0" indent="0">
              <a:buNone/>
            </a:pPr>
            <a:endParaRPr lang="en-GB" sz="3200" dirty="0">
              <a:ea typeface="Calibri"/>
              <a:cs typeface="Calibri"/>
            </a:endParaRPr>
          </a:p>
        </p:txBody>
      </p:sp>
      <p:grpSp>
        <p:nvGrpSpPr>
          <p:cNvPr id="17" name="Group 16">
            <a:extLst>
              <a:ext uri="{FF2B5EF4-FFF2-40B4-BE49-F238E27FC236}">
                <a16:creationId xmlns:a16="http://schemas.microsoft.com/office/drawing/2014/main" id="{D80B3E99-946A-48BD-A57B-7B4ECB229B6C}"/>
              </a:ext>
            </a:extLst>
          </p:cNvPr>
          <p:cNvGrpSpPr/>
          <p:nvPr/>
        </p:nvGrpSpPr>
        <p:grpSpPr>
          <a:xfrm>
            <a:off x="1" y="6091513"/>
            <a:ext cx="12095989" cy="766488"/>
            <a:chOff x="1" y="6091513"/>
            <a:chExt cx="12095989" cy="766488"/>
          </a:xfrm>
        </p:grpSpPr>
        <p:sp>
          <p:nvSpPr>
            <p:cNvPr id="18" name="TextBox 17">
              <a:extLst>
                <a:ext uri="{FF2B5EF4-FFF2-40B4-BE49-F238E27FC236}">
                  <a16:creationId xmlns:a16="http://schemas.microsoft.com/office/drawing/2014/main" id="{1E895E8F-21F3-4F54-9EA0-138B20F176FE}"/>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9" name="Straight Connector 18">
              <a:extLst>
                <a:ext uri="{FF2B5EF4-FFF2-40B4-BE49-F238E27FC236}">
                  <a16:creationId xmlns:a16="http://schemas.microsoft.com/office/drawing/2014/main" id="{B77BF222-F71B-426E-B2E5-8B45C3530560}"/>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20" name="Picture 19" descr="cid:image001.png@01D65A8B.C226B940">
              <a:extLst>
                <a:ext uri="{FF2B5EF4-FFF2-40B4-BE49-F238E27FC236}">
                  <a16:creationId xmlns:a16="http://schemas.microsoft.com/office/drawing/2014/main" id="{CF6F97D3-3A1E-4B44-ACB9-C3136BE3A667}"/>
                </a:ext>
              </a:extLst>
            </p:cNvPr>
            <p:cNvPicPr/>
            <p:nvPr/>
          </p:nvPicPr>
          <p:blipFill rotWithShape="1">
            <a:blip r:embed="rId3" r:link="rId4"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Tree>
    <p:extLst>
      <p:ext uri="{BB962C8B-B14F-4D97-AF65-F5344CB8AC3E}">
        <p14:creationId xmlns:p14="http://schemas.microsoft.com/office/powerpoint/2010/main" val="39465955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rectangular box with black text&#10;&#10;AI-generated content may be incorrect.">
            <a:extLst>
              <a:ext uri="{FF2B5EF4-FFF2-40B4-BE49-F238E27FC236}">
                <a16:creationId xmlns:a16="http://schemas.microsoft.com/office/drawing/2014/main" id="{C162910E-3BC2-5B8D-B456-13C8C29750CC}"/>
              </a:ext>
            </a:extLst>
          </p:cNvPr>
          <p:cNvPicPr>
            <a:picLocks noGrp="1" noChangeAspect="1"/>
          </p:cNvPicPr>
          <p:nvPr>
            <p:ph idx="1"/>
          </p:nvPr>
        </p:nvPicPr>
        <p:blipFill rotWithShape="1">
          <a:blip r:embed="rId2"/>
          <a:srcRect l="1292" b="40146"/>
          <a:stretch/>
        </p:blipFill>
        <p:spPr>
          <a:xfrm>
            <a:off x="1998921" y="89057"/>
            <a:ext cx="7716975" cy="5850549"/>
          </a:xfrm>
          <a:prstGeom prst="rect">
            <a:avLst/>
          </a:prstGeom>
          <a:ln>
            <a:noFill/>
          </a:ln>
        </p:spPr>
      </p:pic>
      <p:grpSp>
        <p:nvGrpSpPr>
          <p:cNvPr id="13" name="Group 12">
            <a:extLst>
              <a:ext uri="{FF2B5EF4-FFF2-40B4-BE49-F238E27FC236}">
                <a16:creationId xmlns:a16="http://schemas.microsoft.com/office/drawing/2014/main" id="{078C5F7A-5D6B-4CD4-9C90-742C27A73923}"/>
              </a:ext>
            </a:extLst>
          </p:cNvPr>
          <p:cNvGrpSpPr/>
          <p:nvPr/>
        </p:nvGrpSpPr>
        <p:grpSpPr>
          <a:xfrm>
            <a:off x="1" y="6091513"/>
            <a:ext cx="12095989" cy="766488"/>
            <a:chOff x="1" y="6091513"/>
            <a:chExt cx="12095989" cy="766488"/>
          </a:xfrm>
        </p:grpSpPr>
        <p:sp>
          <p:nvSpPr>
            <p:cNvPr id="15" name="TextBox 14">
              <a:extLst>
                <a:ext uri="{FF2B5EF4-FFF2-40B4-BE49-F238E27FC236}">
                  <a16:creationId xmlns:a16="http://schemas.microsoft.com/office/drawing/2014/main" id="{AF3E56E8-0980-4BFD-97DE-184EB015DD27}"/>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7" name="Straight Connector 16">
              <a:extLst>
                <a:ext uri="{FF2B5EF4-FFF2-40B4-BE49-F238E27FC236}">
                  <a16:creationId xmlns:a16="http://schemas.microsoft.com/office/drawing/2014/main" id="{2F37CC58-37A1-4D62-BC4C-E2C64BBFDBD8}"/>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9" name="Picture 18" descr="cid:image001.png@01D65A8B.C226B940">
              <a:extLst>
                <a:ext uri="{FF2B5EF4-FFF2-40B4-BE49-F238E27FC236}">
                  <a16:creationId xmlns:a16="http://schemas.microsoft.com/office/drawing/2014/main" id="{ED2ABBC4-DFAC-4BBE-8A56-CED8CF02D7F5}"/>
                </a:ext>
              </a:extLst>
            </p:cNvPr>
            <p:cNvPicPr/>
            <p:nvPr/>
          </p:nvPicPr>
          <p:blipFill rotWithShape="1">
            <a:blip r:embed="rId3" r:link="rId4"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Tree>
    <p:extLst>
      <p:ext uri="{BB962C8B-B14F-4D97-AF65-F5344CB8AC3E}">
        <p14:creationId xmlns:p14="http://schemas.microsoft.com/office/powerpoint/2010/main" val="15617019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7DCB7F-6840-406C-AC8A-7D87BC5D4084}"/>
              </a:ext>
            </a:extLst>
          </p:cNvPr>
          <p:cNvPicPr>
            <a:picLocks noChangeAspect="1"/>
          </p:cNvPicPr>
          <p:nvPr/>
        </p:nvPicPr>
        <p:blipFill rotWithShape="1">
          <a:blip r:embed="rId2"/>
          <a:srcRect l="1402" t="13027" r="-117" b="-751"/>
          <a:stretch/>
        </p:blipFill>
        <p:spPr>
          <a:xfrm>
            <a:off x="213650" y="2227"/>
            <a:ext cx="11978350" cy="6540739"/>
          </a:xfrm>
          <a:prstGeom prst="rect">
            <a:avLst/>
          </a:prstGeom>
        </p:spPr>
      </p:pic>
      <p:sp>
        <p:nvSpPr>
          <p:cNvPr id="2" name="TextBox 1">
            <a:extLst>
              <a:ext uri="{FF2B5EF4-FFF2-40B4-BE49-F238E27FC236}">
                <a16:creationId xmlns:a16="http://schemas.microsoft.com/office/drawing/2014/main" id="{5B1E67CF-3997-EFBC-0339-687EF4D9BA1A}"/>
              </a:ext>
            </a:extLst>
          </p:cNvPr>
          <p:cNvSpPr txBox="1"/>
          <p:nvPr/>
        </p:nvSpPr>
        <p:spPr>
          <a:xfrm>
            <a:off x="7434648" y="200447"/>
            <a:ext cx="3998429" cy="769441"/>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ea typeface="Calibri"/>
                <a:cs typeface="Calibri"/>
              </a:rPr>
              <a:t>Leitner system</a:t>
            </a:r>
          </a:p>
        </p:txBody>
      </p:sp>
      <p:sp>
        <p:nvSpPr>
          <p:cNvPr id="3" name="Rectangle 2">
            <a:extLst>
              <a:ext uri="{FF2B5EF4-FFF2-40B4-BE49-F238E27FC236}">
                <a16:creationId xmlns:a16="http://schemas.microsoft.com/office/drawing/2014/main" id="{7FAC0739-E160-4823-B85C-BEFCD1FAF9A9}"/>
              </a:ext>
            </a:extLst>
          </p:cNvPr>
          <p:cNvSpPr/>
          <p:nvPr/>
        </p:nvSpPr>
        <p:spPr>
          <a:xfrm>
            <a:off x="10803118" y="5678870"/>
            <a:ext cx="1055802" cy="755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42960E39-33F8-4A31-9675-BADD82E330E1}"/>
              </a:ext>
            </a:extLst>
          </p:cNvPr>
          <p:cNvGrpSpPr/>
          <p:nvPr/>
        </p:nvGrpSpPr>
        <p:grpSpPr>
          <a:xfrm>
            <a:off x="1" y="6091513"/>
            <a:ext cx="12095989" cy="766488"/>
            <a:chOff x="1" y="6091513"/>
            <a:chExt cx="12095989" cy="766488"/>
          </a:xfrm>
        </p:grpSpPr>
        <p:sp>
          <p:nvSpPr>
            <p:cNvPr id="15" name="TextBox 14">
              <a:extLst>
                <a:ext uri="{FF2B5EF4-FFF2-40B4-BE49-F238E27FC236}">
                  <a16:creationId xmlns:a16="http://schemas.microsoft.com/office/drawing/2014/main" id="{18EDB909-5A9C-497C-8DA2-55D762C615F7}"/>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6" name="Straight Connector 15">
              <a:extLst>
                <a:ext uri="{FF2B5EF4-FFF2-40B4-BE49-F238E27FC236}">
                  <a16:creationId xmlns:a16="http://schemas.microsoft.com/office/drawing/2014/main" id="{11AE7150-5F37-4838-9792-038037CF8B10}"/>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7" name="Picture 16" descr="cid:image001.png@01D65A8B.C226B940">
              <a:extLst>
                <a:ext uri="{FF2B5EF4-FFF2-40B4-BE49-F238E27FC236}">
                  <a16:creationId xmlns:a16="http://schemas.microsoft.com/office/drawing/2014/main" id="{9166B4A3-D757-4B81-8013-74D55DB96D45}"/>
                </a:ext>
              </a:extLst>
            </p:cNvPr>
            <p:cNvPicPr/>
            <p:nvPr/>
          </p:nvPicPr>
          <p:blipFill rotWithShape="1">
            <a:blip r:embed="rId3" r:link="rId4"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Tree>
    <p:extLst>
      <p:ext uri="{BB962C8B-B14F-4D97-AF65-F5344CB8AC3E}">
        <p14:creationId xmlns:p14="http://schemas.microsoft.com/office/powerpoint/2010/main" val="24296912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3B745C-AF23-4D57-9A3F-839ABCD6ABA1}"/>
              </a:ext>
            </a:extLst>
          </p:cNvPr>
          <p:cNvSpPr>
            <a:spLocks noGrp="1"/>
          </p:cNvSpPr>
          <p:nvPr>
            <p:ph idx="1"/>
          </p:nvPr>
        </p:nvSpPr>
        <p:spPr>
          <a:xfrm>
            <a:off x="838200" y="1602434"/>
            <a:ext cx="10515600" cy="4574529"/>
          </a:xfrm>
        </p:spPr>
        <p:txBody>
          <a:bodyPr/>
          <a:lstStyle/>
          <a:p>
            <a:pPr marL="514350" indent="-514350">
              <a:buFont typeface="+mj-lt"/>
              <a:buAutoNum type="arabicPeriod"/>
            </a:pPr>
            <a:r>
              <a:rPr lang="en-GB" dirty="0"/>
              <a:t>Take a card from the bag and describe the word to the rest of the team.</a:t>
            </a:r>
          </a:p>
          <a:p>
            <a:pPr marL="514350" indent="-514350">
              <a:buFont typeface="+mj-lt"/>
              <a:buAutoNum type="arabicPeriod"/>
            </a:pPr>
            <a:r>
              <a:rPr lang="en-GB" dirty="0"/>
              <a:t>When correct, put to one side and describe the next one.</a:t>
            </a:r>
          </a:p>
          <a:p>
            <a:pPr marL="514350" indent="-514350">
              <a:buFont typeface="+mj-lt"/>
              <a:buAutoNum type="arabicPeriod"/>
            </a:pPr>
            <a:r>
              <a:rPr lang="en-GB" dirty="0"/>
              <a:t>Continue until the timer is up.</a:t>
            </a:r>
          </a:p>
          <a:p>
            <a:pPr marL="514350" indent="-514350">
              <a:buFont typeface="+mj-lt"/>
              <a:buAutoNum type="arabicPeriod"/>
            </a:pPr>
            <a:r>
              <a:rPr lang="en-GB" dirty="0"/>
              <a:t>Pass the bag to the next player and repeat.</a:t>
            </a:r>
          </a:p>
          <a:p>
            <a:pPr marL="514350" indent="-514350">
              <a:buFont typeface="+mj-lt"/>
              <a:buAutoNum type="arabicPeriod"/>
            </a:pPr>
            <a:r>
              <a:rPr lang="en-GB" dirty="0"/>
              <a:t>When everyone has had a turn(s), count the correct cards – team with most cards wins!</a:t>
            </a:r>
          </a:p>
          <a:p>
            <a:endParaRPr lang="en-GB" dirty="0"/>
          </a:p>
        </p:txBody>
      </p:sp>
      <p:sp>
        <p:nvSpPr>
          <p:cNvPr id="25" name="Title 13">
            <a:extLst>
              <a:ext uri="{FF2B5EF4-FFF2-40B4-BE49-F238E27FC236}">
                <a16:creationId xmlns:a16="http://schemas.microsoft.com/office/drawing/2014/main" id="{3DACA498-0ECE-4C6D-948F-7B5860E4E0A4}"/>
              </a:ext>
            </a:extLst>
          </p:cNvPr>
          <p:cNvSpPr>
            <a:spLocks noGrp="1"/>
          </p:cNvSpPr>
          <p:nvPr>
            <p:ph type="title"/>
          </p:nvPr>
        </p:nvSpPr>
        <p:spPr>
          <a:xfrm>
            <a:off x="3252246" y="365125"/>
            <a:ext cx="8101553" cy="671823"/>
          </a:xfrm>
        </p:spPr>
        <p:txBody>
          <a:bodyPr>
            <a:normAutofit fontScale="90000"/>
          </a:bodyPr>
          <a:lstStyle/>
          <a:p>
            <a:r>
              <a:rPr lang="en-GB" dirty="0"/>
              <a:t>Revision card games</a:t>
            </a:r>
          </a:p>
        </p:txBody>
      </p:sp>
      <p:grpSp>
        <p:nvGrpSpPr>
          <p:cNvPr id="13" name="Group 12">
            <a:extLst>
              <a:ext uri="{FF2B5EF4-FFF2-40B4-BE49-F238E27FC236}">
                <a16:creationId xmlns:a16="http://schemas.microsoft.com/office/drawing/2014/main" id="{010ECB60-2507-4A1D-A109-ECDB8A34C56C}"/>
              </a:ext>
            </a:extLst>
          </p:cNvPr>
          <p:cNvGrpSpPr/>
          <p:nvPr/>
        </p:nvGrpSpPr>
        <p:grpSpPr>
          <a:xfrm>
            <a:off x="1" y="6091513"/>
            <a:ext cx="12095989" cy="766488"/>
            <a:chOff x="1" y="6091513"/>
            <a:chExt cx="12095989" cy="766488"/>
          </a:xfrm>
        </p:grpSpPr>
        <p:sp>
          <p:nvSpPr>
            <p:cNvPr id="15" name="TextBox 14">
              <a:extLst>
                <a:ext uri="{FF2B5EF4-FFF2-40B4-BE49-F238E27FC236}">
                  <a16:creationId xmlns:a16="http://schemas.microsoft.com/office/drawing/2014/main" id="{194F2249-663E-4577-BBA9-6257803A4831}"/>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7" name="Straight Connector 16">
              <a:extLst>
                <a:ext uri="{FF2B5EF4-FFF2-40B4-BE49-F238E27FC236}">
                  <a16:creationId xmlns:a16="http://schemas.microsoft.com/office/drawing/2014/main" id="{2CAFFCE2-1F60-472A-85DB-E57865451F32}"/>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9" name="Picture 18" descr="cid:image001.png@01D65A8B.C226B940">
              <a:extLst>
                <a:ext uri="{FF2B5EF4-FFF2-40B4-BE49-F238E27FC236}">
                  <a16:creationId xmlns:a16="http://schemas.microsoft.com/office/drawing/2014/main" id="{D20205F9-A321-41C5-8DBC-D23EAB696B72}"/>
                </a:ext>
              </a:extLst>
            </p:cNvPr>
            <p:cNvPicPr/>
            <p:nvPr/>
          </p:nvPicPr>
          <p:blipFill rotWithShape="1">
            <a:blip r:embed="rId2" r:link="rId3"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Tree>
    <p:extLst>
      <p:ext uri="{BB962C8B-B14F-4D97-AF65-F5344CB8AC3E}">
        <p14:creationId xmlns:p14="http://schemas.microsoft.com/office/powerpoint/2010/main" val="33274876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22FD3E-2883-4BC3-AAB1-F9986A50A706}"/>
              </a:ext>
            </a:extLst>
          </p:cNvPr>
          <p:cNvGrpSpPr/>
          <p:nvPr/>
        </p:nvGrpSpPr>
        <p:grpSpPr>
          <a:xfrm>
            <a:off x="1" y="6091513"/>
            <a:ext cx="12095989" cy="766488"/>
            <a:chOff x="1" y="6091513"/>
            <a:chExt cx="12095989" cy="766488"/>
          </a:xfrm>
        </p:grpSpPr>
        <p:sp>
          <p:nvSpPr>
            <p:cNvPr id="9" name="TextBox 8">
              <a:extLst>
                <a:ext uri="{FF2B5EF4-FFF2-40B4-BE49-F238E27FC236}">
                  <a16:creationId xmlns:a16="http://schemas.microsoft.com/office/drawing/2014/main" id="{FC1FCA17-9F52-4E96-BB62-3A5174CF7143}"/>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0" name="Straight Connector 9">
              <a:extLst>
                <a:ext uri="{FF2B5EF4-FFF2-40B4-BE49-F238E27FC236}">
                  <a16:creationId xmlns:a16="http://schemas.microsoft.com/office/drawing/2014/main" id="{18A5A4AE-366E-4451-A704-58C7FB225F95}"/>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1" name="Picture 10" descr="cid:image001.png@01D65A8B.C226B940">
              <a:extLst>
                <a:ext uri="{FF2B5EF4-FFF2-40B4-BE49-F238E27FC236}">
                  <a16:creationId xmlns:a16="http://schemas.microsoft.com/office/drawing/2014/main" id="{218D3038-A379-403D-A291-14F4DB98A203}"/>
                </a:ext>
              </a:extLst>
            </p:cNvPr>
            <p:cNvPicPr/>
            <p:nvPr/>
          </p:nvPicPr>
          <p:blipFill rotWithShape="1">
            <a:blip r:embed="rId3" r:link="rId4"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pic>
        <p:nvPicPr>
          <p:cNvPr id="2050" name="Picture 2" descr="Good Luck In Your Exam Card">
            <a:extLst>
              <a:ext uri="{FF2B5EF4-FFF2-40B4-BE49-F238E27FC236}">
                <a16:creationId xmlns:a16="http://schemas.microsoft.com/office/drawing/2014/main" id="{C8CC2F86-1918-45B8-B803-3D99EBA0D3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6663" y="0"/>
            <a:ext cx="4538674" cy="631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6993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
          <p:cNvSpPr txBox="1"/>
          <p:nvPr/>
        </p:nvSpPr>
        <p:spPr>
          <a:xfrm rot="5400000">
            <a:off x="998624" y="-24534"/>
            <a:ext cx="4092659" cy="6089909"/>
          </a:xfrm>
          <a:prstGeom prst="rect">
            <a:avLst/>
          </a:prstGeom>
          <a:noFill/>
          <a:ln>
            <a:noFill/>
          </a:ln>
          <a:effectLst/>
        </p:spPr>
        <p:txBody>
          <a:bodyPr rot="0" spcFirstLastPara="0" vert="vert270" wrap="square" lIns="91440" tIns="45720" rIns="91440" bIns="45720" numCol="1" spcCol="0" rtlCol="0" fromWordArt="0" anchor="t" anchorCtr="0" forceAA="0" compatLnSpc="1">
            <a:prstTxWarp prst="textNoShape">
              <a:avLst/>
            </a:prstTxWarp>
            <a:spAutoFit/>
          </a:bodyPr>
          <a:lstStyle/>
          <a:p>
            <a:pPr algn="ctr">
              <a:lnSpc>
                <a:spcPct val="107000"/>
              </a:lnSpc>
              <a:spcAft>
                <a:spcPts val="0"/>
              </a:spcAft>
            </a:pPr>
            <a:r>
              <a:rPr lang="en-GB" sz="6000"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HOW TO USE PAST EXAM PAPERS TO REVISE EFFECTIVELY</a:t>
            </a:r>
          </a:p>
        </p:txBody>
      </p:sp>
      <p:graphicFrame>
        <p:nvGraphicFramePr>
          <p:cNvPr id="20" name="Diagram 19"/>
          <p:cNvGraphicFramePr/>
          <p:nvPr>
            <p:extLst/>
          </p:nvPr>
        </p:nvGraphicFramePr>
        <p:xfrm>
          <a:off x="6089907" y="1225446"/>
          <a:ext cx="6102093" cy="4407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Date Placeholder 3"/>
          <p:cNvSpPr>
            <a:spLocks noGrp="1"/>
          </p:cNvSpPr>
          <p:nvPr>
            <p:ph type="dt" sz="quarter" idx="10"/>
          </p:nvPr>
        </p:nvSpPr>
        <p:spPr>
          <a:xfrm>
            <a:off x="-2" y="5291752"/>
            <a:ext cx="6102093" cy="476250"/>
          </a:xfrm>
        </p:spPr>
        <p:txBody>
          <a:bodyPr/>
          <a:lstStyle/>
          <a:p>
            <a:pPr algn="ctr">
              <a:defRPr/>
            </a:pPr>
            <a:fld id="{A2270428-E490-417A-9066-77A33CDC945F}" type="datetime2">
              <a:rPr lang="en-GB" sz="2400" u="sng"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defRPr/>
              </a:pPr>
              <a:t>Tuesday, 28 January 2025</a:t>
            </a:fld>
            <a:endParaRPr lang="en-GB" sz="2400" u="sng"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4" name="Group 23">
            <a:extLst>
              <a:ext uri="{FF2B5EF4-FFF2-40B4-BE49-F238E27FC236}">
                <a16:creationId xmlns:a16="http://schemas.microsoft.com/office/drawing/2014/main" id="{562331DD-4332-4301-BFCE-E58DF0E4FF7A}"/>
              </a:ext>
            </a:extLst>
          </p:cNvPr>
          <p:cNvGrpSpPr/>
          <p:nvPr/>
        </p:nvGrpSpPr>
        <p:grpSpPr>
          <a:xfrm>
            <a:off x="1" y="6091513"/>
            <a:ext cx="12095989" cy="766488"/>
            <a:chOff x="1" y="6091513"/>
            <a:chExt cx="12095989" cy="766488"/>
          </a:xfrm>
        </p:grpSpPr>
        <p:sp>
          <p:nvSpPr>
            <p:cNvPr id="25" name="TextBox 24">
              <a:extLst>
                <a:ext uri="{FF2B5EF4-FFF2-40B4-BE49-F238E27FC236}">
                  <a16:creationId xmlns:a16="http://schemas.microsoft.com/office/drawing/2014/main" id="{D1C6E591-6C1D-4510-A345-A7972E1E55B8}"/>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26" name="Straight Connector 25">
              <a:extLst>
                <a:ext uri="{FF2B5EF4-FFF2-40B4-BE49-F238E27FC236}">
                  <a16:creationId xmlns:a16="http://schemas.microsoft.com/office/drawing/2014/main" id="{FC5B4E5B-A8FA-4E66-900C-CAD2AC50700E}"/>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27" name="Picture 26" descr="cid:image001.png@01D65A8B.C226B940">
              <a:extLst>
                <a:ext uri="{FF2B5EF4-FFF2-40B4-BE49-F238E27FC236}">
                  <a16:creationId xmlns:a16="http://schemas.microsoft.com/office/drawing/2014/main" id="{1E53B389-4404-40B0-B050-9B22B3B47E37}"/>
                </a:ext>
              </a:extLst>
            </p:cNvPr>
            <p:cNvPicPr/>
            <p:nvPr/>
          </p:nvPicPr>
          <p:blipFill rotWithShape="1">
            <a:blip r:embed="rId8" r:link="rId9"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grpSp>
        <p:nvGrpSpPr>
          <p:cNvPr id="28" name="Group 27">
            <a:extLst>
              <a:ext uri="{FF2B5EF4-FFF2-40B4-BE49-F238E27FC236}">
                <a16:creationId xmlns:a16="http://schemas.microsoft.com/office/drawing/2014/main" id="{72A8D281-7523-4D4E-9A1E-62A64469ADFF}"/>
              </a:ext>
            </a:extLst>
          </p:cNvPr>
          <p:cNvGrpSpPr/>
          <p:nvPr/>
        </p:nvGrpSpPr>
        <p:grpSpPr>
          <a:xfrm>
            <a:off x="48006" y="0"/>
            <a:ext cx="12095989" cy="766488"/>
            <a:chOff x="1" y="6091513"/>
            <a:chExt cx="12095989" cy="766488"/>
          </a:xfrm>
        </p:grpSpPr>
        <p:sp>
          <p:nvSpPr>
            <p:cNvPr id="29" name="TextBox 28">
              <a:extLst>
                <a:ext uri="{FF2B5EF4-FFF2-40B4-BE49-F238E27FC236}">
                  <a16:creationId xmlns:a16="http://schemas.microsoft.com/office/drawing/2014/main" id="{9DD9A9D0-55A2-4945-854C-A280ABDEF684}"/>
                </a:ext>
              </a:extLst>
            </p:cNvPr>
            <p:cNvSpPr txBox="1"/>
            <p:nvPr/>
          </p:nvSpPr>
          <p:spPr>
            <a:xfrm>
              <a:off x="8535158" y="6112533"/>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30" name="Straight Connector 29">
              <a:extLst>
                <a:ext uri="{FF2B5EF4-FFF2-40B4-BE49-F238E27FC236}">
                  <a16:creationId xmlns:a16="http://schemas.microsoft.com/office/drawing/2014/main" id="{2EC8E151-A1E2-4C74-B4E3-FE23D33F9A6E}"/>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31" name="Picture 30" descr="cid:image001.png@01D65A8B.C226B940">
              <a:extLst>
                <a:ext uri="{FF2B5EF4-FFF2-40B4-BE49-F238E27FC236}">
                  <a16:creationId xmlns:a16="http://schemas.microsoft.com/office/drawing/2014/main" id="{E3FE52EE-2C2C-407A-BDA9-9D55A468C479}"/>
                </a:ext>
              </a:extLst>
            </p:cNvPr>
            <p:cNvPicPr/>
            <p:nvPr/>
          </p:nvPicPr>
          <p:blipFill rotWithShape="1">
            <a:blip r:embed="rId8" r:link="rId9"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Tree>
    <p:extLst>
      <p:ext uri="{BB962C8B-B14F-4D97-AF65-F5344CB8AC3E}">
        <p14:creationId xmlns:p14="http://schemas.microsoft.com/office/powerpoint/2010/main" val="345055028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0"/>
            <a:ext cx="12192000" cy="923330"/>
          </a:xfrm>
          <a:prstGeom prst="rect">
            <a:avLst/>
          </a:prstGeom>
          <a:noFill/>
        </p:spPr>
        <p:txBody>
          <a:bodyPr wrap="square" lIns="91440" tIns="45720" rIns="91440" bIns="45720">
            <a:spAutoFit/>
          </a:bodyPr>
          <a:lstStyle/>
          <a:p>
            <a:r>
              <a:rPr lang="en-US" sz="5400" b="0" cap="none" spc="0" dirty="0">
                <a:ln w="0"/>
                <a:solidFill>
                  <a:srgbClr val="0070C0"/>
                </a:solidFill>
                <a:effectLst>
                  <a:outerShdw blurRad="38100" dist="19050" dir="2700000" algn="tl" rotWithShape="0">
                    <a:schemeClr val="dk1">
                      <a:alpha val="40000"/>
                    </a:schemeClr>
                  </a:outerShdw>
                </a:effectLst>
              </a:rPr>
              <a:t>WHY USE PAST EXAM PAPERS?</a:t>
            </a:r>
          </a:p>
        </p:txBody>
      </p:sp>
      <p:grpSp>
        <p:nvGrpSpPr>
          <p:cNvPr id="8" name="Group 7">
            <a:extLst>
              <a:ext uri="{FF2B5EF4-FFF2-40B4-BE49-F238E27FC236}">
                <a16:creationId xmlns:a16="http://schemas.microsoft.com/office/drawing/2014/main" id="{2C22FD3E-2883-4BC3-AAB1-F9986A50A706}"/>
              </a:ext>
            </a:extLst>
          </p:cNvPr>
          <p:cNvGrpSpPr/>
          <p:nvPr/>
        </p:nvGrpSpPr>
        <p:grpSpPr>
          <a:xfrm>
            <a:off x="1" y="6091513"/>
            <a:ext cx="12095989" cy="766488"/>
            <a:chOff x="1" y="6091513"/>
            <a:chExt cx="12095989" cy="766488"/>
          </a:xfrm>
        </p:grpSpPr>
        <p:sp>
          <p:nvSpPr>
            <p:cNvPr id="9" name="TextBox 8">
              <a:extLst>
                <a:ext uri="{FF2B5EF4-FFF2-40B4-BE49-F238E27FC236}">
                  <a16:creationId xmlns:a16="http://schemas.microsoft.com/office/drawing/2014/main" id="{FC1FCA17-9F52-4E96-BB62-3A5174CF7143}"/>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0" name="Straight Connector 9">
              <a:extLst>
                <a:ext uri="{FF2B5EF4-FFF2-40B4-BE49-F238E27FC236}">
                  <a16:creationId xmlns:a16="http://schemas.microsoft.com/office/drawing/2014/main" id="{18A5A4AE-366E-4451-A704-58C7FB225F95}"/>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1" name="Picture 10" descr="cid:image001.png@01D65A8B.C226B940">
              <a:extLst>
                <a:ext uri="{FF2B5EF4-FFF2-40B4-BE49-F238E27FC236}">
                  <a16:creationId xmlns:a16="http://schemas.microsoft.com/office/drawing/2014/main" id="{218D3038-A379-403D-A291-14F4DB98A203}"/>
                </a:ext>
              </a:extLst>
            </p:cNvPr>
            <p:cNvPicPr/>
            <p:nvPr/>
          </p:nvPicPr>
          <p:blipFill rotWithShape="1">
            <a:blip r:embed="rId3" r:link="rId4"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
        <p:nvSpPr>
          <p:cNvPr id="3" name="TextBox 2">
            <a:extLst>
              <a:ext uri="{FF2B5EF4-FFF2-40B4-BE49-F238E27FC236}">
                <a16:creationId xmlns:a16="http://schemas.microsoft.com/office/drawing/2014/main" id="{1E7D67EE-B36A-4B1C-8114-A8321CAF1C16}"/>
              </a:ext>
            </a:extLst>
          </p:cNvPr>
          <p:cNvSpPr txBox="1"/>
          <p:nvPr/>
        </p:nvSpPr>
        <p:spPr>
          <a:xfrm>
            <a:off x="0" y="923330"/>
            <a:ext cx="12192000" cy="4832092"/>
          </a:xfrm>
          <a:prstGeom prst="rect">
            <a:avLst/>
          </a:prstGeom>
          <a:noFill/>
        </p:spPr>
        <p:txBody>
          <a:bodyPr wrap="square" rtlCol="0">
            <a:spAutoFit/>
          </a:bodyPr>
          <a:lstStyle/>
          <a:p>
            <a:r>
              <a:rPr lang="en-GB" sz="2800" dirty="0"/>
              <a:t>Revision is often a process of memorising facts, dates, formulas and quotes, but the best way to make sure you’ve retained that information is to test yourself on it.</a:t>
            </a:r>
          </a:p>
          <a:p>
            <a:endParaRPr lang="en-GB" sz="2800" dirty="0"/>
          </a:p>
          <a:p>
            <a:r>
              <a:rPr lang="en-GB" sz="2800" dirty="0"/>
              <a:t>By testing your knowledge you can check your revision progress and feel more confident about what you already know. </a:t>
            </a:r>
          </a:p>
          <a:p>
            <a:endParaRPr lang="en-GB" sz="2800" dirty="0"/>
          </a:p>
          <a:p>
            <a:pPr marL="285750" indent="-285750">
              <a:buFont typeface="Arial" panose="020B0604020202020204" pitchFamily="34" charset="0"/>
              <a:buChar char="•"/>
            </a:pPr>
            <a:r>
              <a:rPr lang="en-GB" sz="2800" dirty="0"/>
              <a:t>Get familiar with the types of questions</a:t>
            </a:r>
          </a:p>
          <a:p>
            <a:pPr marL="285750" indent="-285750">
              <a:buFont typeface="Arial" panose="020B0604020202020204" pitchFamily="34" charset="0"/>
              <a:buChar char="•"/>
            </a:pPr>
            <a:r>
              <a:rPr lang="en-GB" sz="2800" dirty="0"/>
              <a:t>Get familiar with the types of answers</a:t>
            </a:r>
          </a:p>
          <a:p>
            <a:pPr marL="285750" indent="-285750">
              <a:buFont typeface="Arial" panose="020B0604020202020204" pitchFamily="34" charset="0"/>
              <a:buChar char="•"/>
            </a:pPr>
            <a:r>
              <a:rPr lang="en-GB" sz="2800" dirty="0"/>
              <a:t>Discover useful areas of focus for revision</a:t>
            </a:r>
          </a:p>
          <a:p>
            <a:pPr marL="285750" indent="-285750">
              <a:buFont typeface="Arial" panose="020B0604020202020204" pitchFamily="34" charset="0"/>
              <a:buChar char="•"/>
            </a:pPr>
            <a:r>
              <a:rPr lang="en-GB" sz="2800" dirty="0"/>
              <a:t>Practise managing your time</a:t>
            </a:r>
          </a:p>
          <a:p>
            <a:pPr marL="285750" indent="-285750">
              <a:buFont typeface="Arial" panose="020B0604020202020204" pitchFamily="34" charset="0"/>
              <a:buChar char="•"/>
            </a:pPr>
            <a:r>
              <a:rPr lang="en-GB" sz="2800" dirty="0"/>
              <a:t>Practise staying focused</a:t>
            </a:r>
          </a:p>
        </p:txBody>
      </p:sp>
    </p:spTree>
    <p:extLst>
      <p:ext uri="{BB962C8B-B14F-4D97-AF65-F5344CB8AC3E}">
        <p14:creationId xmlns:p14="http://schemas.microsoft.com/office/powerpoint/2010/main" val="285552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0"/>
            <a:ext cx="12192000" cy="923330"/>
          </a:xfrm>
          <a:prstGeom prst="rect">
            <a:avLst/>
          </a:prstGeom>
          <a:noFill/>
        </p:spPr>
        <p:txBody>
          <a:bodyPr wrap="square" lIns="91440" tIns="45720" rIns="91440" bIns="45720">
            <a:spAutoFit/>
          </a:bodyPr>
          <a:lstStyle/>
          <a:p>
            <a:r>
              <a:rPr lang="en-US" sz="5400" dirty="0">
                <a:ln w="0"/>
                <a:solidFill>
                  <a:srgbClr val="0070C0"/>
                </a:solidFill>
                <a:effectLst>
                  <a:outerShdw blurRad="38100" dist="19050" dir="2700000" algn="tl" rotWithShape="0">
                    <a:schemeClr val="dk1">
                      <a:alpha val="40000"/>
                    </a:schemeClr>
                  </a:outerShdw>
                </a:effectLst>
              </a:rPr>
              <a:t>THREE WAYS </a:t>
            </a:r>
            <a:r>
              <a:rPr lang="en-US" sz="5400" b="0" cap="none" spc="0" dirty="0">
                <a:ln w="0"/>
                <a:solidFill>
                  <a:srgbClr val="0070C0"/>
                </a:solidFill>
                <a:effectLst>
                  <a:outerShdw blurRad="38100" dist="19050" dir="2700000" algn="tl" rotWithShape="0">
                    <a:schemeClr val="dk1">
                      <a:alpha val="40000"/>
                    </a:schemeClr>
                  </a:outerShdw>
                </a:effectLst>
              </a:rPr>
              <a:t>TO USE PAST EXAM PAPERS</a:t>
            </a:r>
          </a:p>
        </p:txBody>
      </p:sp>
      <p:grpSp>
        <p:nvGrpSpPr>
          <p:cNvPr id="8" name="Group 7">
            <a:extLst>
              <a:ext uri="{FF2B5EF4-FFF2-40B4-BE49-F238E27FC236}">
                <a16:creationId xmlns:a16="http://schemas.microsoft.com/office/drawing/2014/main" id="{2C22FD3E-2883-4BC3-AAB1-F9986A50A706}"/>
              </a:ext>
            </a:extLst>
          </p:cNvPr>
          <p:cNvGrpSpPr/>
          <p:nvPr/>
        </p:nvGrpSpPr>
        <p:grpSpPr>
          <a:xfrm>
            <a:off x="1" y="6091513"/>
            <a:ext cx="12095989" cy="766488"/>
            <a:chOff x="1" y="6091513"/>
            <a:chExt cx="12095989" cy="766488"/>
          </a:xfrm>
        </p:grpSpPr>
        <p:sp>
          <p:nvSpPr>
            <p:cNvPr id="9" name="TextBox 8">
              <a:extLst>
                <a:ext uri="{FF2B5EF4-FFF2-40B4-BE49-F238E27FC236}">
                  <a16:creationId xmlns:a16="http://schemas.microsoft.com/office/drawing/2014/main" id="{FC1FCA17-9F52-4E96-BB62-3A5174CF7143}"/>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0" name="Straight Connector 9">
              <a:extLst>
                <a:ext uri="{FF2B5EF4-FFF2-40B4-BE49-F238E27FC236}">
                  <a16:creationId xmlns:a16="http://schemas.microsoft.com/office/drawing/2014/main" id="{18A5A4AE-366E-4451-A704-58C7FB225F95}"/>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1" name="Picture 10" descr="cid:image001.png@01D65A8B.C226B940">
              <a:extLst>
                <a:ext uri="{FF2B5EF4-FFF2-40B4-BE49-F238E27FC236}">
                  <a16:creationId xmlns:a16="http://schemas.microsoft.com/office/drawing/2014/main" id="{218D3038-A379-403D-A291-14F4DB98A203}"/>
                </a:ext>
              </a:extLst>
            </p:cNvPr>
            <p:cNvPicPr/>
            <p:nvPr/>
          </p:nvPicPr>
          <p:blipFill rotWithShape="1">
            <a:blip r:embed="rId3" r:link="rId4"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
        <p:nvSpPr>
          <p:cNvPr id="2" name="Rectangle: Rounded Corners 1">
            <a:extLst>
              <a:ext uri="{FF2B5EF4-FFF2-40B4-BE49-F238E27FC236}">
                <a16:creationId xmlns:a16="http://schemas.microsoft.com/office/drawing/2014/main" id="{74D0D420-F41D-4B3A-88E0-545394205C5C}"/>
              </a:ext>
            </a:extLst>
          </p:cNvPr>
          <p:cNvSpPr/>
          <p:nvPr/>
        </p:nvSpPr>
        <p:spPr>
          <a:xfrm>
            <a:off x="100557" y="1097783"/>
            <a:ext cx="3930869" cy="3108289"/>
          </a:xfrm>
          <a:prstGeom prst="roundRect">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TOPIC TESTS</a:t>
            </a:r>
          </a:p>
          <a:p>
            <a:pPr algn="ctr"/>
            <a:endParaRPr lang="en-GB" sz="3200" dirty="0"/>
          </a:p>
          <a:p>
            <a:pPr algn="ctr"/>
            <a:r>
              <a:rPr lang="en-GB" sz="3200" dirty="0"/>
              <a:t>Complete exam questions by topic</a:t>
            </a:r>
          </a:p>
        </p:txBody>
      </p:sp>
      <p:sp>
        <p:nvSpPr>
          <p:cNvPr id="12" name="Rectangle: Rounded Corners 11">
            <a:extLst>
              <a:ext uri="{FF2B5EF4-FFF2-40B4-BE49-F238E27FC236}">
                <a16:creationId xmlns:a16="http://schemas.microsoft.com/office/drawing/2014/main" id="{0CFF58A0-3492-4BA3-B004-D0EC6E8928C5}"/>
              </a:ext>
            </a:extLst>
          </p:cNvPr>
          <p:cNvSpPr/>
          <p:nvPr/>
        </p:nvSpPr>
        <p:spPr>
          <a:xfrm>
            <a:off x="4126019" y="1097783"/>
            <a:ext cx="3930869" cy="3108289"/>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EXAM PAPERS</a:t>
            </a:r>
          </a:p>
          <a:p>
            <a:pPr algn="ctr"/>
            <a:endParaRPr lang="en-GB" sz="3200" dirty="0"/>
          </a:p>
          <a:p>
            <a:pPr algn="ctr"/>
            <a:r>
              <a:rPr lang="en-GB" sz="3200" dirty="0"/>
              <a:t>Complete a paper, circling what you don’t know</a:t>
            </a:r>
          </a:p>
        </p:txBody>
      </p:sp>
      <p:sp>
        <p:nvSpPr>
          <p:cNvPr id="13" name="Rectangle: Rounded Corners 12">
            <a:extLst>
              <a:ext uri="{FF2B5EF4-FFF2-40B4-BE49-F238E27FC236}">
                <a16:creationId xmlns:a16="http://schemas.microsoft.com/office/drawing/2014/main" id="{AEAF5F8B-7BCD-4085-B074-99F426ED8743}"/>
              </a:ext>
            </a:extLst>
          </p:cNvPr>
          <p:cNvSpPr/>
          <p:nvPr/>
        </p:nvSpPr>
        <p:spPr>
          <a:xfrm>
            <a:off x="8160574" y="1097783"/>
            <a:ext cx="3930869" cy="3108289"/>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MARK SCHEMES</a:t>
            </a:r>
          </a:p>
          <a:p>
            <a:pPr algn="ctr"/>
            <a:endParaRPr lang="en-GB" sz="3200" dirty="0"/>
          </a:p>
          <a:p>
            <a:pPr algn="ctr"/>
            <a:r>
              <a:rPr lang="en-GB" sz="3200" dirty="0"/>
              <a:t>Learn the perfect answer to standard questions</a:t>
            </a:r>
          </a:p>
        </p:txBody>
      </p:sp>
    </p:spTree>
    <p:extLst>
      <p:ext uri="{BB962C8B-B14F-4D97-AF65-F5344CB8AC3E}">
        <p14:creationId xmlns:p14="http://schemas.microsoft.com/office/powerpoint/2010/main" val="11379069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0"/>
            <a:ext cx="12192000" cy="923330"/>
          </a:xfrm>
          <a:prstGeom prst="rect">
            <a:avLst/>
          </a:prstGeom>
          <a:noFill/>
        </p:spPr>
        <p:txBody>
          <a:bodyPr wrap="square" lIns="91440" tIns="45720" rIns="91440" bIns="45720">
            <a:spAutoFit/>
          </a:bodyPr>
          <a:lstStyle/>
          <a:p>
            <a:r>
              <a:rPr lang="en-US" sz="5400" b="0" cap="none" spc="0" dirty="0">
                <a:ln w="0"/>
                <a:solidFill>
                  <a:srgbClr val="0070C0"/>
                </a:solidFill>
                <a:effectLst>
                  <a:outerShdw blurRad="38100" dist="19050" dir="2700000" algn="tl" rotWithShape="0">
                    <a:schemeClr val="dk1">
                      <a:alpha val="40000"/>
                    </a:schemeClr>
                  </a:outerShdw>
                </a:effectLst>
              </a:rPr>
              <a:t>EXAM PAPERS: TOP TIPS</a:t>
            </a:r>
          </a:p>
        </p:txBody>
      </p:sp>
      <p:grpSp>
        <p:nvGrpSpPr>
          <p:cNvPr id="8" name="Group 7">
            <a:extLst>
              <a:ext uri="{FF2B5EF4-FFF2-40B4-BE49-F238E27FC236}">
                <a16:creationId xmlns:a16="http://schemas.microsoft.com/office/drawing/2014/main" id="{2C22FD3E-2883-4BC3-AAB1-F9986A50A706}"/>
              </a:ext>
            </a:extLst>
          </p:cNvPr>
          <p:cNvGrpSpPr/>
          <p:nvPr/>
        </p:nvGrpSpPr>
        <p:grpSpPr>
          <a:xfrm>
            <a:off x="1" y="6091513"/>
            <a:ext cx="12095989" cy="766488"/>
            <a:chOff x="1" y="6091513"/>
            <a:chExt cx="12095989" cy="766488"/>
          </a:xfrm>
        </p:grpSpPr>
        <p:sp>
          <p:nvSpPr>
            <p:cNvPr id="9" name="TextBox 8">
              <a:extLst>
                <a:ext uri="{FF2B5EF4-FFF2-40B4-BE49-F238E27FC236}">
                  <a16:creationId xmlns:a16="http://schemas.microsoft.com/office/drawing/2014/main" id="{FC1FCA17-9F52-4E96-BB62-3A5174CF7143}"/>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0" name="Straight Connector 9">
              <a:extLst>
                <a:ext uri="{FF2B5EF4-FFF2-40B4-BE49-F238E27FC236}">
                  <a16:creationId xmlns:a16="http://schemas.microsoft.com/office/drawing/2014/main" id="{18A5A4AE-366E-4451-A704-58C7FB225F95}"/>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1" name="Picture 10" descr="cid:image001.png@01D65A8B.C226B940">
              <a:extLst>
                <a:ext uri="{FF2B5EF4-FFF2-40B4-BE49-F238E27FC236}">
                  <a16:creationId xmlns:a16="http://schemas.microsoft.com/office/drawing/2014/main" id="{218D3038-A379-403D-A291-14F4DB98A203}"/>
                </a:ext>
              </a:extLst>
            </p:cNvPr>
            <p:cNvPicPr/>
            <p:nvPr/>
          </p:nvPicPr>
          <p:blipFill rotWithShape="1">
            <a:blip r:embed="rId3" r:link="rId4"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
        <p:nvSpPr>
          <p:cNvPr id="12" name="Rectangle: Rounded Corners 11">
            <a:extLst>
              <a:ext uri="{FF2B5EF4-FFF2-40B4-BE49-F238E27FC236}">
                <a16:creationId xmlns:a16="http://schemas.microsoft.com/office/drawing/2014/main" id="{F7A3ED55-C958-4FC1-9F48-1A99183C9344}"/>
              </a:ext>
            </a:extLst>
          </p:cNvPr>
          <p:cNvSpPr/>
          <p:nvPr/>
        </p:nvSpPr>
        <p:spPr>
          <a:xfrm>
            <a:off x="122716" y="835028"/>
            <a:ext cx="5900848" cy="252000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14350" indent="-514350">
              <a:buAutoNum type="arabicPeriod"/>
            </a:pPr>
            <a:r>
              <a:rPr lang="en-GB" sz="2400" b="1" dirty="0"/>
              <a:t>Follow all the instructions</a:t>
            </a:r>
          </a:p>
          <a:p>
            <a:endParaRPr lang="en-GB" sz="2000" dirty="0"/>
          </a:p>
          <a:p>
            <a:pPr marL="457200" indent="-457200">
              <a:buFont typeface="Wingdings" panose="05000000000000000000" pitchFamily="2" charset="2"/>
              <a:buChar char="ü"/>
            </a:pPr>
            <a:r>
              <a:rPr lang="en-GB" sz="2000" dirty="0"/>
              <a:t>Take your time reading the instructions and questions carefully</a:t>
            </a:r>
          </a:p>
          <a:p>
            <a:pPr marL="457200" indent="-457200">
              <a:buFont typeface="Wingdings" panose="05000000000000000000" pitchFamily="2" charset="2"/>
              <a:buChar char="ü"/>
            </a:pPr>
            <a:r>
              <a:rPr lang="en-GB" sz="2000" dirty="0"/>
              <a:t>Check the number of marks awarded for each question</a:t>
            </a:r>
          </a:p>
        </p:txBody>
      </p:sp>
      <p:sp>
        <p:nvSpPr>
          <p:cNvPr id="13" name="Rectangle: Rounded Corners 12">
            <a:extLst>
              <a:ext uri="{FF2B5EF4-FFF2-40B4-BE49-F238E27FC236}">
                <a16:creationId xmlns:a16="http://schemas.microsoft.com/office/drawing/2014/main" id="{01426786-8AD4-4EE1-82F0-224F200BD23C}"/>
              </a:ext>
            </a:extLst>
          </p:cNvPr>
          <p:cNvSpPr/>
          <p:nvPr/>
        </p:nvSpPr>
        <p:spPr>
          <a:xfrm>
            <a:off x="122716" y="3507335"/>
            <a:ext cx="5900848" cy="252000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14350" indent="-514350">
              <a:buFont typeface="+mj-lt"/>
              <a:buAutoNum type="arabicPeriod" startAt="3"/>
            </a:pPr>
            <a:r>
              <a:rPr lang="en-GB" sz="2400" b="1" dirty="0"/>
              <a:t>Show your working and check your answers </a:t>
            </a:r>
          </a:p>
          <a:p>
            <a:endParaRPr lang="en-GB" sz="2000" dirty="0"/>
          </a:p>
          <a:p>
            <a:pPr marL="457200" indent="-457200">
              <a:buFont typeface="Wingdings" panose="05000000000000000000" pitchFamily="2" charset="2"/>
              <a:buChar char="ü"/>
            </a:pPr>
            <a:r>
              <a:rPr lang="en-GB" sz="2000" dirty="0"/>
              <a:t>Don’t round any numbers until your final answer</a:t>
            </a:r>
          </a:p>
          <a:p>
            <a:pPr marL="457200" indent="-457200">
              <a:buFont typeface="Wingdings" panose="05000000000000000000" pitchFamily="2" charset="2"/>
              <a:buChar char="ü"/>
            </a:pPr>
            <a:r>
              <a:rPr lang="en-GB" sz="2000" dirty="0"/>
              <a:t>Double check your answers to check if they are reasonable</a:t>
            </a:r>
          </a:p>
        </p:txBody>
      </p:sp>
      <p:sp>
        <p:nvSpPr>
          <p:cNvPr id="14" name="Rectangle: Rounded Corners 13">
            <a:extLst>
              <a:ext uri="{FF2B5EF4-FFF2-40B4-BE49-F238E27FC236}">
                <a16:creationId xmlns:a16="http://schemas.microsoft.com/office/drawing/2014/main" id="{D244FD93-801F-4844-87C5-6DE334ED9B84}"/>
              </a:ext>
            </a:extLst>
          </p:cNvPr>
          <p:cNvSpPr/>
          <p:nvPr/>
        </p:nvSpPr>
        <p:spPr>
          <a:xfrm>
            <a:off x="6168437" y="835028"/>
            <a:ext cx="5900848" cy="252000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buFont typeface="+mj-lt"/>
              <a:buAutoNum type="arabicPeriod" startAt="2"/>
            </a:pPr>
            <a:r>
              <a:rPr lang="en-GB" sz="2400" b="1" dirty="0">
                <a:solidFill>
                  <a:schemeClr val="tx1"/>
                </a:solidFill>
              </a:rPr>
              <a:t>Ensure you have the correct equipment</a:t>
            </a:r>
          </a:p>
          <a:p>
            <a:pPr marL="457200" indent="-457200">
              <a:buAutoNum type="arabicPeriod" startAt="2"/>
            </a:pPr>
            <a:endParaRPr lang="en-GB" sz="2000" dirty="0">
              <a:solidFill>
                <a:schemeClr val="tx1"/>
              </a:solidFill>
            </a:endParaRPr>
          </a:p>
          <a:p>
            <a:pPr marL="457200" indent="-457200">
              <a:buFont typeface="Wingdings" panose="05000000000000000000" pitchFamily="2" charset="2"/>
              <a:buChar char="ü"/>
            </a:pPr>
            <a:r>
              <a:rPr lang="en-GB" sz="2000" dirty="0">
                <a:solidFill>
                  <a:schemeClr val="tx1"/>
                </a:solidFill>
              </a:rPr>
              <a:t>Check if it is a calculator or non-calculator paper</a:t>
            </a:r>
          </a:p>
          <a:p>
            <a:pPr marL="457200" indent="-457200">
              <a:buFont typeface="Wingdings" panose="05000000000000000000" pitchFamily="2" charset="2"/>
              <a:buChar char="ü"/>
            </a:pPr>
            <a:r>
              <a:rPr lang="en-GB" sz="2000" dirty="0">
                <a:solidFill>
                  <a:schemeClr val="tx1"/>
                </a:solidFill>
              </a:rPr>
              <a:t>Ensure you use pencil for drawings</a:t>
            </a:r>
          </a:p>
        </p:txBody>
      </p:sp>
      <p:sp>
        <p:nvSpPr>
          <p:cNvPr id="15" name="Rectangle: Rounded Corners 14">
            <a:extLst>
              <a:ext uri="{FF2B5EF4-FFF2-40B4-BE49-F238E27FC236}">
                <a16:creationId xmlns:a16="http://schemas.microsoft.com/office/drawing/2014/main" id="{C1B66A28-65A6-4602-8745-148ECEFAFAD1}"/>
              </a:ext>
            </a:extLst>
          </p:cNvPr>
          <p:cNvSpPr/>
          <p:nvPr/>
        </p:nvSpPr>
        <p:spPr>
          <a:xfrm>
            <a:off x="6168437" y="3507335"/>
            <a:ext cx="5900848" cy="2520000"/>
          </a:xfrm>
          <a:prstGeom prst="round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14350" indent="-514350">
              <a:buFont typeface="+mj-lt"/>
              <a:buAutoNum type="arabicPeriod" startAt="4"/>
            </a:pPr>
            <a:r>
              <a:rPr lang="en-GB" sz="2400" b="1" dirty="0"/>
              <a:t>Prepare and organise your time</a:t>
            </a:r>
          </a:p>
          <a:p>
            <a:endParaRPr lang="en-GB" sz="2000" dirty="0"/>
          </a:p>
          <a:p>
            <a:pPr marL="342900" indent="-342900">
              <a:buFont typeface="Wingdings" panose="05000000000000000000" pitchFamily="2" charset="2"/>
              <a:buChar char="ü"/>
            </a:pPr>
            <a:r>
              <a:rPr lang="en-GB" sz="2000" dirty="0"/>
              <a:t>Familiarise yourself with the exam format, style and timing</a:t>
            </a:r>
          </a:p>
          <a:p>
            <a:pPr marL="342900" indent="-342900">
              <a:buFont typeface="Wingdings" panose="05000000000000000000" pitchFamily="2" charset="2"/>
              <a:buChar char="ü"/>
            </a:pPr>
            <a:r>
              <a:rPr lang="en-GB" sz="2000" dirty="0"/>
              <a:t>Double check the dates and times of your exams</a:t>
            </a:r>
          </a:p>
        </p:txBody>
      </p:sp>
    </p:spTree>
    <p:extLst>
      <p:ext uri="{BB962C8B-B14F-4D97-AF65-F5344CB8AC3E}">
        <p14:creationId xmlns:p14="http://schemas.microsoft.com/office/powerpoint/2010/main" val="13451288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0"/>
            <a:ext cx="12192000" cy="923330"/>
          </a:xfrm>
          <a:prstGeom prst="rect">
            <a:avLst/>
          </a:prstGeom>
          <a:noFill/>
        </p:spPr>
        <p:txBody>
          <a:bodyPr wrap="square" lIns="91440" tIns="45720" rIns="91440" bIns="45720">
            <a:spAutoFit/>
          </a:bodyPr>
          <a:lstStyle/>
          <a:p>
            <a:r>
              <a:rPr lang="en-US" sz="5400" b="0" cap="none" spc="0" dirty="0">
                <a:ln w="0"/>
                <a:solidFill>
                  <a:srgbClr val="0070C0"/>
                </a:solidFill>
                <a:effectLst>
                  <a:outerShdw blurRad="38100" dist="19050" dir="2700000" algn="tl" rotWithShape="0">
                    <a:schemeClr val="dk1">
                      <a:alpha val="40000"/>
                    </a:schemeClr>
                  </a:outerShdw>
                </a:effectLst>
              </a:rPr>
              <a:t>HOW TO USE PAST EXAM PAPERS</a:t>
            </a:r>
          </a:p>
        </p:txBody>
      </p:sp>
      <p:grpSp>
        <p:nvGrpSpPr>
          <p:cNvPr id="8" name="Group 7">
            <a:extLst>
              <a:ext uri="{FF2B5EF4-FFF2-40B4-BE49-F238E27FC236}">
                <a16:creationId xmlns:a16="http://schemas.microsoft.com/office/drawing/2014/main" id="{2C22FD3E-2883-4BC3-AAB1-F9986A50A706}"/>
              </a:ext>
            </a:extLst>
          </p:cNvPr>
          <p:cNvGrpSpPr/>
          <p:nvPr/>
        </p:nvGrpSpPr>
        <p:grpSpPr>
          <a:xfrm>
            <a:off x="1" y="6091513"/>
            <a:ext cx="12095989" cy="766488"/>
            <a:chOff x="1" y="6091513"/>
            <a:chExt cx="12095989" cy="766488"/>
          </a:xfrm>
        </p:grpSpPr>
        <p:sp>
          <p:nvSpPr>
            <p:cNvPr id="9" name="TextBox 8">
              <a:extLst>
                <a:ext uri="{FF2B5EF4-FFF2-40B4-BE49-F238E27FC236}">
                  <a16:creationId xmlns:a16="http://schemas.microsoft.com/office/drawing/2014/main" id="{FC1FCA17-9F52-4E96-BB62-3A5174CF7143}"/>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0" name="Straight Connector 9">
              <a:extLst>
                <a:ext uri="{FF2B5EF4-FFF2-40B4-BE49-F238E27FC236}">
                  <a16:creationId xmlns:a16="http://schemas.microsoft.com/office/drawing/2014/main" id="{18A5A4AE-366E-4451-A704-58C7FB225F95}"/>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1" name="Picture 10" descr="cid:image001.png@01D65A8B.C226B940">
              <a:extLst>
                <a:ext uri="{FF2B5EF4-FFF2-40B4-BE49-F238E27FC236}">
                  <a16:creationId xmlns:a16="http://schemas.microsoft.com/office/drawing/2014/main" id="{218D3038-A379-403D-A291-14F4DB98A203}"/>
                </a:ext>
              </a:extLst>
            </p:cNvPr>
            <p:cNvPicPr/>
            <p:nvPr/>
          </p:nvPicPr>
          <p:blipFill rotWithShape="1">
            <a:blip r:embed="rId3" r:link="rId4"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
        <p:nvSpPr>
          <p:cNvPr id="3" name="TextBox 2">
            <a:extLst>
              <a:ext uri="{FF2B5EF4-FFF2-40B4-BE49-F238E27FC236}">
                <a16:creationId xmlns:a16="http://schemas.microsoft.com/office/drawing/2014/main" id="{1E7D67EE-B36A-4B1C-8114-A8321CAF1C16}"/>
              </a:ext>
            </a:extLst>
          </p:cNvPr>
          <p:cNvSpPr txBox="1"/>
          <p:nvPr/>
        </p:nvSpPr>
        <p:spPr>
          <a:xfrm>
            <a:off x="0" y="923330"/>
            <a:ext cx="12192000" cy="4832092"/>
          </a:xfrm>
          <a:prstGeom prst="rect">
            <a:avLst/>
          </a:prstGeom>
          <a:noFill/>
        </p:spPr>
        <p:txBody>
          <a:bodyPr wrap="square" rtlCol="0">
            <a:spAutoFit/>
          </a:bodyPr>
          <a:lstStyle/>
          <a:p>
            <a:pPr marL="457200" indent="-457200">
              <a:buFont typeface="Wingdings 3" panose="05040102010807070707" pitchFamily="18" charset="2"/>
              <a:buChar char=""/>
            </a:pPr>
            <a:r>
              <a:rPr lang="en-GB" sz="2800" dirty="0"/>
              <a:t>Use exam board websites to find the exam papers AND mark scheme</a:t>
            </a:r>
          </a:p>
          <a:p>
            <a:pPr marL="457200" indent="-457200">
              <a:buFont typeface="Wingdings 3" panose="05040102010807070707" pitchFamily="18" charset="2"/>
              <a:buChar char=""/>
            </a:pPr>
            <a:endParaRPr lang="en-GB" sz="2800" dirty="0"/>
          </a:p>
          <a:p>
            <a:pPr marL="457200" indent="-457200">
              <a:buFont typeface="Wingdings 3" panose="05040102010807070707" pitchFamily="18" charset="2"/>
              <a:buChar char=""/>
            </a:pPr>
            <a:r>
              <a:rPr lang="en-GB" sz="2800" dirty="0"/>
              <a:t>Sit down to complete the paper under timed exam conditions</a:t>
            </a:r>
          </a:p>
          <a:p>
            <a:pPr marL="457200" indent="-457200">
              <a:buFont typeface="Wingdings 3" panose="05040102010807070707" pitchFamily="18" charset="2"/>
              <a:buChar char=""/>
            </a:pPr>
            <a:endParaRPr lang="en-GB" sz="2800" dirty="0"/>
          </a:p>
          <a:p>
            <a:pPr marL="457200" indent="-457200">
              <a:buFont typeface="Wingdings 3" panose="05040102010807070707" pitchFamily="18" charset="2"/>
              <a:buChar char=""/>
            </a:pPr>
            <a:r>
              <a:rPr lang="en-GB" sz="2800" dirty="0"/>
              <a:t>Use the mark scheme to mark your paper</a:t>
            </a:r>
          </a:p>
          <a:p>
            <a:pPr marL="457200" indent="-457200">
              <a:buFont typeface="Wingdings 3" panose="05040102010807070707" pitchFamily="18" charset="2"/>
              <a:buChar char=""/>
            </a:pPr>
            <a:endParaRPr lang="en-GB" sz="2800" dirty="0"/>
          </a:p>
          <a:p>
            <a:pPr marL="457200" indent="-457200">
              <a:buFont typeface="Wingdings 3" panose="05040102010807070707" pitchFamily="18" charset="2"/>
              <a:buChar char=""/>
            </a:pPr>
            <a:r>
              <a:rPr lang="en-GB" sz="2800" dirty="0"/>
              <a:t>Use specification list to reflect what you know and what you don’t know</a:t>
            </a:r>
          </a:p>
          <a:p>
            <a:pPr marL="457200" indent="-457200">
              <a:buFont typeface="Wingdings 3" panose="05040102010807070707" pitchFamily="18" charset="2"/>
              <a:buChar char=""/>
            </a:pPr>
            <a:endParaRPr lang="en-GB" sz="2800" dirty="0"/>
          </a:p>
          <a:p>
            <a:pPr marL="457200" indent="-457200">
              <a:buFont typeface="Wingdings 3" panose="05040102010807070707" pitchFamily="18" charset="2"/>
              <a:buChar char=""/>
            </a:pPr>
            <a:r>
              <a:rPr lang="en-GB" sz="2800" dirty="0"/>
              <a:t>Create flashcards</a:t>
            </a:r>
          </a:p>
          <a:p>
            <a:pPr marL="457200" indent="-457200">
              <a:buFont typeface="Wingdings 3" panose="05040102010807070707" pitchFamily="18" charset="2"/>
              <a:buChar char=""/>
            </a:pPr>
            <a:endParaRPr lang="en-GB" sz="2800" dirty="0"/>
          </a:p>
          <a:p>
            <a:pPr marL="457200" indent="-457200">
              <a:buFont typeface="Wingdings 3" panose="05040102010807070707" pitchFamily="18" charset="2"/>
              <a:buChar char=""/>
            </a:pPr>
            <a:r>
              <a:rPr lang="en-GB" sz="2800" dirty="0"/>
              <a:t>Aim to complete at least two past exam papers each week</a:t>
            </a:r>
          </a:p>
        </p:txBody>
      </p:sp>
    </p:spTree>
    <p:extLst>
      <p:ext uri="{BB962C8B-B14F-4D97-AF65-F5344CB8AC3E}">
        <p14:creationId xmlns:p14="http://schemas.microsoft.com/office/powerpoint/2010/main" val="34956189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0"/>
            <a:ext cx="12192000" cy="923330"/>
          </a:xfrm>
          <a:prstGeom prst="rect">
            <a:avLst/>
          </a:prstGeom>
          <a:noFill/>
        </p:spPr>
        <p:txBody>
          <a:bodyPr wrap="square" lIns="91440" tIns="45720" rIns="91440" bIns="45720">
            <a:spAutoFit/>
          </a:bodyPr>
          <a:lstStyle/>
          <a:p>
            <a:r>
              <a:rPr lang="en-US" sz="5400" b="0" cap="none" spc="0" dirty="0">
                <a:ln w="0"/>
                <a:solidFill>
                  <a:srgbClr val="0070C0"/>
                </a:solidFill>
                <a:effectLst>
                  <a:outerShdw blurRad="38100" dist="19050" dir="2700000" algn="tl" rotWithShape="0">
                    <a:schemeClr val="dk1">
                      <a:alpha val="40000"/>
                    </a:schemeClr>
                  </a:outerShdw>
                </a:effectLst>
              </a:rPr>
              <a:t>A MODEL…</a:t>
            </a:r>
          </a:p>
        </p:txBody>
      </p:sp>
      <p:grpSp>
        <p:nvGrpSpPr>
          <p:cNvPr id="8" name="Group 7">
            <a:extLst>
              <a:ext uri="{FF2B5EF4-FFF2-40B4-BE49-F238E27FC236}">
                <a16:creationId xmlns:a16="http://schemas.microsoft.com/office/drawing/2014/main" id="{2C22FD3E-2883-4BC3-AAB1-F9986A50A706}"/>
              </a:ext>
            </a:extLst>
          </p:cNvPr>
          <p:cNvGrpSpPr/>
          <p:nvPr/>
        </p:nvGrpSpPr>
        <p:grpSpPr>
          <a:xfrm>
            <a:off x="1" y="6091513"/>
            <a:ext cx="12095989" cy="766488"/>
            <a:chOff x="1" y="6091513"/>
            <a:chExt cx="12095989" cy="766488"/>
          </a:xfrm>
        </p:grpSpPr>
        <p:sp>
          <p:nvSpPr>
            <p:cNvPr id="9" name="TextBox 8">
              <a:extLst>
                <a:ext uri="{FF2B5EF4-FFF2-40B4-BE49-F238E27FC236}">
                  <a16:creationId xmlns:a16="http://schemas.microsoft.com/office/drawing/2014/main" id="{FC1FCA17-9F52-4E96-BB62-3A5174CF7143}"/>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0" name="Straight Connector 9">
              <a:extLst>
                <a:ext uri="{FF2B5EF4-FFF2-40B4-BE49-F238E27FC236}">
                  <a16:creationId xmlns:a16="http://schemas.microsoft.com/office/drawing/2014/main" id="{18A5A4AE-366E-4451-A704-58C7FB225F95}"/>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1" name="Picture 10" descr="cid:image001.png@01D65A8B.C226B940">
              <a:extLst>
                <a:ext uri="{FF2B5EF4-FFF2-40B4-BE49-F238E27FC236}">
                  <a16:creationId xmlns:a16="http://schemas.microsoft.com/office/drawing/2014/main" id="{218D3038-A379-403D-A291-14F4DB98A203}"/>
                </a:ext>
              </a:extLst>
            </p:cNvPr>
            <p:cNvPicPr/>
            <p:nvPr/>
          </p:nvPicPr>
          <p:blipFill rotWithShape="1">
            <a:blip r:embed="rId3" r:link="rId4"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
        <p:nvSpPr>
          <p:cNvPr id="2" name="TextBox 1">
            <a:extLst>
              <a:ext uri="{FF2B5EF4-FFF2-40B4-BE49-F238E27FC236}">
                <a16:creationId xmlns:a16="http://schemas.microsoft.com/office/drawing/2014/main" id="{B75D9980-06A7-4F34-90FE-46F4FA41F939}"/>
              </a:ext>
            </a:extLst>
          </p:cNvPr>
          <p:cNvSpPr txBox="1"/>
          <p:nvPr/>
        </p:nvSpPr>
        <p:spPr>
          <a:xfrm>
            <a:off x="4253023" y="0"/>
            <a:ext cx="7938977"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Pick a </a:t>
            </a:r>
            <a:r>
              <a:rPr lang="en-GB" sz="2400" b="1" dirty="0"/>
              <a:t>past exam paper</a:t>
            </a:r>
            <a:endParaRPr lang="en-GB" sz="2400" dirty="0"/>
          </a:p>
          <a:p>
            <a:pPr marL="285750" indent="-285750">
              <a:buFont typeface="Arial" panose="020B0604020202020204" pitchFamily="34" charset="0"/>
              <a:buChar char="•"/>
            </a:pPr>
            <a:r>
              <a:rPr lang="en-GB" sz="2400" dirty="0"/>
              <a:t>Use this </a:t>
            </a:r>
            <a:r>
              <a:rPr lang="en-GB" sz="2400" b="1" dirty="0"/>
              <a:t>mark scheme </a:t>
            </a:r>
            <a:r>
              <a:rPr lang="en-GB" sz="2400" dirty="0"/>
              <a:t>to mark your work</a:t>
            </a:r>
          </a:p>
          <a:p>
            <a:pPr marL="285750" indent="-285750">
              <a:buFont typeface="Arial" panose="020B0604020202020204" pitchFamily="34" charset="0"/>
              <a:buChar char="•"/>
            </a:pPr>
            <a:r>
              <a:rPr lang="en-GB" sz="2400" dirty="0"/>
              <a:t>Use our </a:t>
            </a:r>
            <a:r>
              <a:rPr lang="en-GB" sz="2400" b="1" dirty="0" err="1"/>
              <a:t>Sparx</a:t>
            </a:r>
            <a:r>
              <a:rPr lang="en-GB" sz="2400" b="1" dirty="0"/>
              <a:t>-Maths topic list </a:t>
            </a:r>
            <a:r>
              <a:rPr lang="en-GB" sz="2400" dirty="0"/>
              <a:t>to identify areas to practice…</a:t>
            </a:r>
          </a:p>
        </p:txBody>
      </p:sp>
      <p:pic>
        <p:nvPicPr>
          <p:cNvPr id="3" name="Picture 2">
            <a:extLst>
              <a:ext uri="{FF2B5EF4-FFF2-40B4-BE49-F238E27FC236}">
                <a16:creationId xmlns:a16="http://schemas.microsoft.com/office/drawing/2014/main" id="{5755BA84-8BAF-4ACB-9056-92730B4823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42079" y="1200327"/>
            <a:ext cx="3274825" cy="4981423"/>
          </a:xfrm>
          <a:prstGeom prst="rect">
            <a:avLst/>
          </a:prstGeom>
        </p:spPr>
      </p:pic>
      <p:pic>
        <p:nvPicPr>
          <p:cNvPr id="12" name="Picture 11">
            <a:extLst>
              <a:ext uri="{FF2B5EF4-FFF2-40B4-BE49-F238E27FC236}">
                <a16:creationId xmlns:a16="http://schemas.microsoft.com/office/drawing/2014/main" id="{C6452CEB-16D9-4038-8764-EC76F535859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61690" y="1200327"/>
            <a:ext cx="3305427" cy="4981417"/>
          </a:xfrm>
          <a:prstGeom prst="rect">
            <a:avLst/>
          </a:prstGeom>
        </p:spPr>
      </p:pic>
    </p:spTree>
    <p:extLst>
      <p:ext uri="{BB962C8B-B14F-4D97-AF65-F5344CB8AC3E}">
        <p14:creationId xmlns:p14="http://schemas.microsoft.com/office/powerpoint/2010/main" val="24283456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59C33A-E4FC-45DE-A636-0F2698C1B4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0525" y="1320419"/>
            <a:ext cx="9730943" cy="4096413"/>
          </a:xfrm>
          <a:prstGeom prst="rect">
            <a:avLst/>
          </a:prstGeom>
        </p:spPr>
      </p:pic>
      <p:pic>
        <p:nvPicPr>
          <p:cNvPr id="6" name="Picture 5">
            <a:extLst>
              <a:ext uri="{FF2B5EF4-FFF2-40B4-BE49-F238E27FC236}">
                <a16:creationId xmlns:a16="http://schemas.microsoft.com/office/drawing/2014/main" id="{611B9290-69E5-4DD8-94F0-742176FE2D5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49163" y="1320452"/>
            <a:ext cx="9693671" cy="4721350"/>
          </a:xfrm>
          <a:prstGeom prst="rect">
            <a:avLst/>
          </a:prstGeom>
        </p:spPr>
      </p:pic>
      <p:sp>
        <p:nvSpPr>
          <p:cNvPr id="37" name="Rectangle 36"/>
          <p:cNvSpPr/>
          <p:nvPr/>
        </p:nvSpPr>
        <p:spPr>
          <a:xfrm>
            <a:off x="0" y="0"/>
            <a:ext cx="12192000" cy="923330"/>
          </a:xfrm>
          <a:prstGeom prst="rect">
            <a:avLst/>
          </a:prstGeom>
          <a:noFill/>
        </p:spPr>
        <p:txBody>
          <a:bodyPr wrap="square" lIns="91440" tIns="45720" rIns="91440" bIns="45720">
            <a:spAutoFit/>
          </a:bodyPr>
          <a:lstStyle/>
          <a:p>
            <a:r>
              <a:rPr lang="en-US" sz="5400" dirty="0">
                <a:ln w="0"/>
                <a:solidFill>
                  <a:srgbClr val="0070C0"/>
                </a:solidFill>
                <a:effectLst>
                  <a:outerShdw blurRad="38100" dist="19050" dir="2700000" algn="tl" rotWithShape="0">
                    <a:schemeClr val="dk1">
                      <a:alpha val="40000"/>
                    </a:schemeClr>
                  </a:outerShdw>
                </a:effectLst>
              </a:rPr>
              <a:t>A MODEL…</a:t>
            </a:r>
            <a:endParaRPr lang="en-US" sz="5400" b="0" cap="none" spc="0" dirty="0">
              <a:ln w="0"/>
              <a:solidFill>
                <a:srgbClr val="0070C0"/>
              </a:solidFill>
              <a:effectLst>
                <a:outerShdw blurRad="38100" dist="19050" dir="2700000" algn="tl" rotWithShape="0">
                  <a:schemeClr val="dk1">
                    <a:alpha val="40000"/>
                  </a:schemeClr>
                </a:outerShdw>
              </a:effectLst>
            </a:endParaRPr>
          </a:p>
        </p:txBody>
      </p:sp>
      <p:grpSp>
        <p:nvGrpSpPr>
          <p:cNvPr id="8" name="Group 7">
            <a:extLst>
              <a:ext uri="{FF2B5EF4-FFF2-40B4-BE49-F238E27FC236}">
                <a16:creationId xmlns:a16="http://schemas.microsoft.com/office/drawing/2014/main" id="{2C22FD3E-2883-4BC3-AAB1-F9986A50A706}"/>
              </a:ext>
            </a:extLst>
          </p:cNvPr>
          <p:cNvGrpSpPr/>
          <p:nvPr/>
        </p:nvGrpSpPr>
        <p:grpSpPr>
          <a:xfrm>
            <a:off x="1" y="6091513"/>
            <a:ext cx="12095989" cy="766488"/>
            <a:chOff x="1" y="6091513"/>
            <a:chExt cx="12095989" cy="766488"/>
          </a:xfrm>
        </p:grpSpPr>
        <p:sp>
          <p:nvSpPr>
            <p:cNvPr id="9" name="TextBox 8">
              <a:extLst>
                <a:ext uri="{FF2B5EF4-FFF2-40B4-BE49-F238E27FC236}">
                  <a16:creationId xmlns:a16="http://schemas.microsoft.com/office/drawing/2014/main" id="{FC1FCA17-9F52-4E96-BB62-3A5174CF7143}"/>
                </a:ext>
              </a:extLst>
            </p:cNvPr>
            <p:cNvSpPr txBox="1"/>
            <p:nvPr/>
          </p:nvSpPr>
          <p:spPr>
            <a:xfrm>
              <a:off x="8535158" y="6488668"/>
              <a:ext cx="3402842" cy="369332"/>
            </a:xfrm>
            <a:prstGeom prst="rect">
              <a:avLst/>
            </a:prstGeom>
            <a:noFill/>
          </p:spPr>
          <p:txBody>
            <a:bodyPr wrap="square" rtlCol="0">
              <a:spAutoFit/>
            </a:bodyPr>
            <a:lstStyle/>
            <a:p>
              <a:pPr algn="r"/>
              <a:r>
                <a:rPr lang="en-GB" dirty="0">
                  <a:solidFill>
                    <a:srgbClr val="0070C0"/>
                  </a:solidFill>
                </a:rPr>
                <a:t>Achieving Excellence Together</a:t>
              </a:r>
            </a:p>
          </p:txBody>
        </p:sp>
        <p:cxnSp>
          <p:nvCxnSpPr>
            <p:cNvPr id="10" name="Straight Connector 9">
              <a:extLst>
                <a:ext uri="{FF2B5EF4-FFF2-40B4-BE49-F238E27FC236}">
                  <a16:creationId xmlns:a16="http://schemas.microsoft.com/office/drawing/2014/main" id="{18A5A4AE-366E-4451-A704-58C7FB225F95}"/>
                </a:ext>
              </a:extLst>
            </p:cNvPr>
            <p:cNvCxnSpPr/>
            <p:nvPr/>
          </p:nvCxnSpPr>
          <p:spPr>
            <a:xfrm flipH="1" flipV="1">
              <a:off x="2197292" y="6488668"/>
              <a:ext cx="9898698"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pic>
          <p:nvPicPr>
            <p:cNvPr id="11" name="Picture 10" descr="cid:image001.png@01D65A8B.C226B940">
              <a:extLst>
                <a:ext uri="{FF2B5EF4-FFF2-40B4-BE49-F238E27FC236}">
                  <a16:creationId xmlns:a16="http://schemas.microsoft.com/office/drawing/2014/main" id="{218D3038-A379-403D-A291-14F4DB98A203}"/>
                </a:ext>
              </a:extLst>
            </p:cNvPr>
            <p:cNvPicPr/>
            <p:nvPr/>
          </p:nvPicPr>
          <p:blipFill rotWithShape="1">
            <a:blip r:embed="rId5" r:link="rId6" cstate="print">
              <a:extLst>
                <a:ext uri="{28A0092B-C50C-407E-A947-70E740481C1C}">
                  <a14:useLocalDpi xmlns:a14="http://schemas.microsoft.com/office/drawing/2010/main" val="0"/>
                </a:ext>
              </a:extLst>
            </a:blip>
            <a:srcRect/>
            <a:stretch>
              <a:fillRect/>
            </a:stretch>
          </p:blipFill>
          <p:spPr bwMode="auto">
            <a:xfrm>
              <a:off x="1" y="6091513"/>
              <a:ext cx="2197292" cy="766488"/>
            </a:xfrm>
            <a:prstGeom prst="rect">
              <a:avLst/>
            </a:prstGeom>
            <a:noFill/>
            <a:ln>
              <a:noFill/>
            </a:ln>
          </p:spPr>
        </p:pic>
      </p:grpSp>
      <p:sp>
        <p:nvSpPr>
          <p:cNvPr id="2" name="TextBox 1">
            <a:extLst>
              <a:ext uri="{FF2B5EF4-FFF2-40B4-BE49-F238E27FC236}">
                <a16:creationId xmlns:a16="http://schemas.microsoft.com/office/drawing/2014/main" id="{B75D9980-06A7-4F34-90FE-46F4FA41F939}"/>
              </a:ext>
            </a:extLst>
          </p:cNvPr>
          <p:cNvSpPr txBox="1"/>
          <p:nvPr/>
        </p:nvSpPr>
        <p:spPr>
          <a:xfrm>
            <a:off x="4253023" y="0"/>
            <a:ext cx="7938977"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Pick a </a:t>
            </a:r>
            <a:r>
              <a:rPr lang="en-GB" sz="2400" b="1" dirty="0"/>
              <a:t>past exam paper</a:t>
            </a:r>
            <a:endParaRPr lang="en-GB" sz="2400" dirty="0"/>
          </a:p>
          <a:p>
            <a:pPr marL="285750" indent="-285750">
              <a:buFont typeface="Arial" panose="020B0604020202020204" pitchFamily="34" charset="0"/>
              <a:buChar char="•"/>
            </a:pPr>
            <a:r>
              <a:rPr lang="en-GB" sz="2400" dirty="0"/>
              <a:t>Use this </a:t>
            </a:r>
            <a:r>
              <a:rPr lang="en-GB" sz="2400" b="1" dirty="0"/>
              <a:t>mark scheme </a:t>
            </a:r>
            <a:r>
              <a:rPr lang="en-GB" sz="2400" dirty="0"/>
              <a:t>to mark your work</a:t>
            </a:r>
          </a:p>
          <a:p>
            <a:pPr marL="285750" indent="-285750">
              <a:buFont typeface="Arial" panose="020B0604020202020204" pitchFamily="34" charset="0"/>
              <a:buChar char="•"/>
            </a:pPr>
            <a:r>
              <a:rPr lang="en-GB" sz="2400" dirty="0"/>
              <a:t>Use our </a:t>
            </a:r>
            <a:r>
              <a:rPr lang="en-GB" sz="2400" b="1" dirty="0" err="1"/>
              <a:t>Sparx</a:t>
            </a:r>
            <a:r>
              <a:rPr lang="en-GB" sz="2400" b="1" dirty="0"/>
              <a:t>-Maths topic list </a:t>
            </a:r>
            <a:r>
              <a:rPr lang="en-GB" sz="2400" dirty="0"/>
              <a:t>to identify areas to practice…</a:t>
            </a:r>
          </a:p>
        </p:txBody>
      </p:sp>
      <p:pic>
        <p:nvPicPr>
          <p:cNvPr id="5" name="Picture 4">
            <a:extLst>
              <a:ext uri="{FF2B5EF4-FFF2-40B4-BE49-F238E27FC236}">
                <a16:creationId xmlns:a16="http://schemas.microsoft.com/office/drawing/2014/main" id="{1A5AAAA2-D5C1-4A34-ABF4-C619605831E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249165" y="1320452"/>
            <a:ext cx="9693671" cy="2337148"/>
          </a:xfrm>
          <a:prstGeom prst="rect">
            <a:avLst/>
          </a:prstGeom>
        </p:spPr>
      </p:pic>
      <p:pic>
        <p:nvPicPr>
          <p:cNvPr id="4" name="Picture 3">
            <a:extLst>
              <a:ext uri="{FF2B5EF4-FFF2-40B4-BE49-F238E27FC236}">
                <a16:creationId xmlns:a16="http://schemas.microsoft.com/office/drawing/2014/main" id="{E662D2A3-2546-4FF7-86F0-EC390DB21F5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230529" y="1320484"/>
            <a:ext cx="9730943" cy="4770997"/>
          </a:xfrm>
          <a:prstGeom prst="rect">
            <a:avLst/>
          </a:prstGeom>
        </p:spPr>
      </p:pic>
      <p:sp>
        <p:nvSpPr>
          <p:cNvPr id="13" name="Rectangle 12">
            <a:extLst>
              <a:ext uri="{FF2B5EF4-FFF2-40B4-BE49-F238E27FC236}">
                <a16:creationId xmlns:a16="http://schemas.microsoft.com/office/drawing/2014/main" id="{E03B50A4-32BF-49A8-9549-6F2D18C7CD20}"/>
              </a:ext>
            </a:extLst>
          </p:cNvPr>
          <p:cNvSpPr/>
          <p:nvPr/>
        </p:nvSpPr>
        <p:spPr>
          <a:xfrm>
            <a:off x="-4" y="818040"/>
            <a:ext cx="1211891" cy="923330"/>
          </a:xfrm>
          <a:prstGeom prst="rect">
            <a:avLst/>
          </a:prstGeom>
          <a:noFill/>
        </p:spPr>
        <p:txBody>
          <a:bodyPr wrap="squar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F</a:t>
            </a:r>
          </a:p>
        </p:txBody>
      </p:sp>
    </p:spTree>
    <p:extLst>
      <p:ext uri="{BB962C8B-B14F-4D97-AF65-F5344CB8AC3E}">
        <p14:creationId xmlns:p14="http://schemas.microsoft.com/office/powerpoint/2010/main" val="34552427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2417</TotalTime>
  <Words>1382</Words>
  <Application>Microsoft Office PowerPoint</Application>
  <PresentationFormat>Widescreen</PresentationFormat>
  <Paragraphs>230</Paragraphs>
  <Slides>27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Courier New</vt:lpstr>
      <vt:lpstr>Times New Roman</vt:lpstr>
      <vt:lpstr>Verdana</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Section B (Q5), students could be asked to write the following:</vt:lpstr>
      <vt:lpstr>PowerPoint Presentation</vt:lpstr>
      <vt:lpstr>PowerPoint Presentation</vt:lpstr>
      <vt:lpstr>PowerPoint Presentation</vt:lpstr>
      <vt:lpstr>PowerPoint Presentation</vt:lpstr>
      <vt:lpstr>PowerPoint Presentation</vt:lpstr>
      <vt:lpstr>Effective use of flashcards</vt:lpstr>
      <vt:lpstr>PowerPoint Presentation</vt:lpstr>
      <vt:lpstr>PowerPoint Presentation</vt:lpstr>
      <vt:lpstr>Revision card games</vt:lpstr>
      <vt:lpstr>PowerPoint Presentation</vt:lpstr>
    </vt:vector>
  </TitlesOfParts>
  <Company>The Purbeck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C. Morris</dc:creator>
  <cp:lastModifiedBy>Mr C. Morris</cp:lastModifiedBy>
  <cp:revision>162</cp:revision>
  <cp:lastPrinted>2016-04-26T14:36:16Z</cp:lastPrinted>
  <dcterms:created xsi:type="dcterms:W3CDTF">2016-01-13T21:56:52Z</dcterms:created>
  <dcterms:modified xsi:type="dcterms:W3CDTF">2025-01-28T12:29:58Z</dcterms:modified>
</cp:coreProperties>
</file>